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10058400" cy="7772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tTu2qKkSwgZMQ3Z5znsbTpbRw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60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676725" y="582925"/>
            <a:ext cx="6705925" cy="2914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700" cy="349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>
            <a:spLocks noGrp="1"/>
          </p:cNvSpPr>
          <p:nvPr>
            <p:ph type="body" idx="1"/>
          </p:nvPr>
        </p:nvSpPr>
        <p:spPr>
          <a:xfrm>
            <a:off x="1005825" y="3691875"/>
            <a:ext cx="8046600" cy="3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" name="Google Shape;2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836500" y="487073"/>
            <a:ext cx="2681604" cy="880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600" b="1" i="0">
                <a:solidFill>
                  <a:srgbClr val="00A2D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3329285" y="2731503"/>
            <a:ext cx="6156325" cy="4563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ftr" idx="11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ftr" idx="11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6500" y="487073"/>
            <a:ext cx="2681604" cy="880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600" b="1" i="0" u="none" strike="noStrike" cap="none">
                <a:solidFill>
                  <a:srgbClr val="00A2D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329285" y="2731503"/>
            <a:ext cx="6156325" cy="4563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ftr" idx="11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"/>
          <p:cNvSpPr txBox="1">
            <a:spLocks noGrp="1"/>
          </p:cNvSpPr>
          <p:nvPr>
            <p:ph type="title"/>
          </p:nvPr>
        </p:nvSpPr>
        <p:spPr>
          <a:xfrm>
            <a:off x="848927" y="1523222"/>
            <a:ext cx="3385200" cy="16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noAutofit/>
          </a:bodyPr>
          <a:lstStyle/>
          <a:p>
            <a:pPr marL="12700" lvl="0" indent="0" algn="l" rtl="0">
              <a:lnSpc>
                <a:spcPct val="114054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700">
                <a:solidFill>
                  <a:srgbClr val="FFFFFF"/>
                </a:solidFill>
              </a:rPr>
              <a:t>TREND:</a:t>
            </a:r>
            <a:endParaRPr sz="3700"/>
          </a:p>
          <a:p>
            <a:pPr marL="12700" marR="5080" lvl="0" indent="0" algn="l" rtl="0">
              <a:lnSpc>
                <a:spcPct val="108108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</a:pPr>
            <a:r>
              <a:rPr lang="en-US" sz="3700">
                <a:solidFill>
                  <a:srgbClr val="FFFFFF"/>
                </a:solidFill>
              </a:rPr>
              <a:t>Cable Bleeding  Subscribers</a:t>
            </a:r>
            <a:endParaRPr sz="3700"/>
          </a:p>
        </p:txBody>
      </p:sp>
      <p:sp>
        <p:nvSpPr>
          <p:cNvPr id="28" name="Google Shape;28;p1"/>
          <p:cNvSpPr txBox="1"/>
          <p:nvPr/>
        </p:nvSpPr>
        <p:spPr>
          <a:xfrm>
            <a:off x="763873" y="6069279"/>
            <a:ext cx="1963500" cy="1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*1. Truoptic LLC, MediaAd Biz 2/20/20</a:t>
            </a:r>
            <a:endParaRPr sz="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"/>
          <p:cNvSpPr txBox="1"/>
          <p:nvPr/>
        </p:nvSpPr>
        <p:spPr>
          <a:xfrm>
            <a:off x="747712" y="3359315"/>
            <a:ext cx="3113400" cy="23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32715" marR="57150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7C2F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year 2024 TV HH that have  cancelled cable or never had  cable will exceed cable homes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>
                <a:srgbClr val="DF7C2F"/>
              </a:buClr>
              <a:buSzPts val="1750"/>
              <a:buFont typeface="Arial"/>
              <a:buNone/>
            </a:pPr>
            <a:endParaRPr sz="17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2715" marR="5080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7C2F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More HH today have CTV then  a cable box (1)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>
                <a:srgbClr val="DF7C2F"/>
              </a:buClr>
              <a:buSzPts val="1750"/>
              <a:buFont typeface="Arial"/>
              <a:buNone/>
            </a:pPr>
            <a:endParaRPr sz="17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2715" marR="269875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7C2F"/>
              </a:buClr>
              <a:buSzPts val="1700"/>
              <a:buFont typeface="Arial"/>
              <a:buChar char="•"/>
            </a:pPr>
            <a:r>
              <a:rPr lang="en-US" sz="1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Unique reach is important in  streaming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" name="Google Shape;30;p1"/>
          <p:cNvGrpSpPr/>
          <p:nvPr/>
        </p:nvGrpSpPr>
        <p:grpSpPr>
          <a:xfrm>
            <a:off x="0" y="0"/>
            <a:ext cx="7547020" cy="7772400"/>
            <a:chOff x="0" y="0"/>
            <a:chExt cx="2505075" cy="7772400"/>
          </a:xfrm>
        </p:grpSpPr>
        <p:sp>
          <p:nvSpPr>
            <p:cNvPr id="31" name="Google Shape;31;p1"/>
            <p:cNvSpPr/>
            <p:nvPr/>
          </p:nvSpPr>
          <p:spPr>
            <a:xfrm>
              <a:off x="0" y="0"/>
              <a:ext cx="2505075" cy="7772400"/>
            </a:xfrm>
            <a:custGeom>
              <a:avLst/>
              <a:gdLst/>
              <a:ahLst/>
              <a:cxnLst/>
              <a:rect l="l" t="t" r="r" b="b"/>
              <a:pathLst>
                <a:path w="2505075" h="7772400" extrusionOk="0">
                  <a:moveTo>
                    <a:pt x="2504922" y="0"/>
                  </a:moveTo>
                  <a:lnTo>
                    <a:pt x="0" y="0"/>
                  </a:lnTo>
                  <a:lnTo>
                    <a:pt x="0" y="7772400"/>
                  </a:lnTo>
                  <a:lnTo>
                    <a:pt x="2504922" y="7772400"/>
                  </a:lnTo>
                  <a:lnTo>
                    <a:pt x="2504922" y="0"/>
                  </a:lnTo>
                  <a:close/>
                </a:path>
              </a:pathLst>
            </a:custGeom>
            <a:solidFill>
              <a:srgbClr val="00A2D7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0" y="802200"/>
              <a:ext cx="2505075" cy="6261100"/>
            </a:xfrm>
            <a:custGeom>
              <a:avLst/>
              <a:gdLst/>
              <a:ahLst/>
              <a:cxnLst/>
              <a:rect l="l" t="t" r="r" b="b"/>
              <a:pathLst>
                <a:path w="2505075" h="6261100" extrusionOk="0">
                  <a:moveTo>
                    <a:pt x="1398731" y="6248400"/>
                  </a:moveTo>
                  <a:lnTo>
                    <a:pt x="823358" y="6248400"/>
                  </a:lnTo>
                  <a:lnTo>
                    <a:pt x="870833" y="6261100"/>
                  </a:lnTo>
                  <a:lnTo>
                    <a:pt x="1351253" y="6261100"/>
                  </a:lnTo>
                  <a:lnTo>
                    <a:pt x="1398731" y="6248400"/>
                  </a:lnTo>
                  <a:close/>
                </a:path>
                <a:path w="2505075" h="6261100" extrusionOk="0">
                  <a:moveTo>
                    <a:pt x="1539940" y="6235700"/>
                  </a:moveTo>
                  <a:lnTo>
                    <a:pt x="682159" y="6235700"/>
                  </a:lnTo>
                  <a:lnTo>
                    <a:pt x="729016" y="6248400"/>
                  </a:lnTo>
                  <a:lnTo>
                    <a:pt x="1493080" y="6248400"/>
                  </a:lnTo>
                  <a:lnTo>
                    <a:pt x="1539940" y="6235700"/>
                  </a:lnTo>
                  <a:close/>
                </a:path>
                <a:path w="2505075" h="6261100" extrusionOk="0">
                  <a:moveTo>
                    <a:pt x="1679198" y="6210300"/>
                  </a:moveTo>
                  <a:lnTo>
                    <a:pt x="542911" y="6210300"/>
                  </a:lnTo>
                  <a:lnTo>
                    <a:pt x="635520" y="6235700"/>
                  </a:lnTo>
                  <a:lnTo>
                    <a:pt x="1586583" y="6235700"/>
                  </a:lnTo>
                  <a:lnTo>
                    <a:pt x="1679198" y="6210300"/>
                  </a:lnTo>
                  <a:close/>
                </a:path>
                <a:path w="2505075" h="6261100" extrusionOk="0">
                  <a:moveTo>
                    <a:pt x="1906568" y="6159500"/>
                  </a:moveTo>
                  <a:lnTo>
                    <a:pt x="315555" y="6159500"/>
                  </a:lnTo>
                  <a:lnTo>
                    <a:pt x="496954" y="6210300"/>
                  </a:lnTo>
                  <a:lnTo>
                    <a:pt x="1725158" y="6210300"/>
                  </a:lnTo>
                  <a:lnTo>
                    <a:pt x="1906568" y="6159500"/>
                  </a:lnTo>
                  <a:close/>
                </a:path>
                <a:path w="2505075" h="6261100" extrusionOk="0">
                  <a:moveTo>
                    <a:pt x="25705" y="5829300"/>
                  </a:moveTo>
                  <a:lnTo>
                    <a:pt x="0" y="5829300"/>
                  </a:lnTo>
                  <a:lnTo>
                    <a:pt x="0" y="6057900"/>
                  </a:lnTo>
                  <a:lnTo>
                    <a:pt x="8294" y="6070600"/>
                  </a:lnTo>
                  <a:lnTo>
                    <a:pt x="226391" y="6134100"/>
                  </a:lnTo>
                  <a:lnTo>
                    <a:pt x="270841" y="6159500"/>
                  </a:lnTo>
                  <a:lnTo>
                    <a:pt x="1951286" y="6159500"/>
                  </a:lnTo>
                  <a:lnTo>
                    <a:pt x="1995738" y="6134100"/>
                  </a:lnTo>
                  <a:lnTo>
                    <a:pt x="2213848" y="6070600"/>
                  </a:lnTo>
                  <a:lnTo>
                    <a:pt x="2256601" y="6045200"/>
                  </a:lnTo>
                  <a:lnTo>
                    <a:pt x="2299053" y="6032500"/>
                  </a:lnTo>
                  <a:lnTo>
                    <a:pt x="967516" y="6032500"/>
                  </a:lnTo>
                  <a:lnTo>
                    <a:pt x="835190" y="5981700"/>
                  </a:lnTo>
                  <a:lnTo>
                    <a:pt x="818983" y="5969000"/>
                  </a:lnTo>
                  <a:lnTo>
                    <a:pt x="456996" y="5969000"/>
                  </a:lnTo>
                  <a:lnTo>
                    <a:pt x="166212" y="5892800"/>
                  </a:lnTo>
                  <a:lnTo>
                    <a:pt x="118996" y="5867400"/>
                  </a:lnTo>
                  <a:lnTo>
                    <a:pt x="72158" y="5854700"/>
                  </a:lnTo>
                  <a:lnTo>
                    <a:pt x="25705" y="5829300"/>
                  </a:lnTo>
                  <a:close/>
                </a:path>
                <a:path w="2505075" h="6261100" extrusionOk="0">
                  <a:moveTo>
                    <a:pt x="1220863" y="4648200"/>
                  </a:moveTo>
                  <a:lnTo>
                    <a:pt x="1001204" y="4648200"/>
                  </a:lnTo>
                  <a:lnTo>
                    <a:pt x="1001204" y="6032500"/>
                  </a:lnTo>
                  <a:lnTo>
                    <a:pt x="1220863" y="6032500"/>
                  </a:lnTo>
                  <a:lnTo>
                    <a:pt x="1220863" y="4648200"/>
                  </a:lnTo>
                  <a:close/>
                </a:path>
                <a:path w="2505075" h="6261100" extrusionOk="0">
                  <a:moveTo>
                    <a:pt x="2453093" y="4648200"/>
                  </a:moveTo>
                  <a:lnTo>
                    <a:pt x="2219070" y="4648200"/>
                  </a:lnTo>
                  <a:lnTo>
                    <a:pt x="2201377" y="4711700"/>
                  </a:lnTo>
                  <a:lnTo>
                    <a:pt x="2183025" y="4762500"/>
                  </a:lnTo>
                  <a:lnTo>
                    <a:pt x="2164026" y="4826000"/>
                  </a:lnTo>
                  <a:lnTo>
                    <a:pt x="2144394" y="4889500"/>
                  </a:lnTo>
                  <a:lnTo>
                    <a:pt x="2124140" y="4940300"/>
                  </a:lnTo>
                  <a:lnTo>
                    <a:pt x="2103276" y="5003800"/>
                  </a:lnTo>
                  <a:lnTo>
                    <a:pt x="2081814" y="5054600"/>
                  </a:lnTo>
                  <a:lnTo>
                    <a:pt x="2059768" y="5105400"/>
                  </a:lnTo>
                  <a:lnTo>
                    <a:pt x="2037148" y="5156200"/>
                  </a:lnTo>
                  <a:lnTo>
                    <a:pt x="2013968" y="5207000"/>
                  </a:lnTo>
                  <a:lnTo>
                    <a:pt x="1990240" y="5257800"/>
                  </a:lnTo>
                  <a:lnTo>
                    <a:pt x="1965975" y="5308600"/>
                  </a:lnTo>
                  <a:lnTo>
                    <a:pt x="1941186" y="5359400"/>
                  </a:lnTo>
                  <a:lnTo>
                    <a:pt x="1915886" y="5410200"/>
                  </a:lnTo>
                  <a:lnTo>
                    <a:pt x="1890086" y="5448300"/>
                  </a:lnTo>
                  <a:lnTo>
                    <a:pt x="1863799" y="5499100"/>
                  </a:lnTo>
                  <a:lnTo>
                    <a:pt x="1837036" y="5537200"/>
                  </a:lnTo>
                  <a:lnTo>
                    <a:pt x="1809811" y="5575300"/>
                  </a:lnTo>
                  <a:lnTo>
                    <a:pt x="1782135" y="5613400"/>
                  </a:lnTo>
                  <a:lnTo>
                    <a:pt x="1754021" y="5651500"/>
                  </a:lnTo>
                  <a:lnTo>
                    <a:pt x="1725481" y="5689600"/>
                  </a:lnTo>
                  <a:lnTo>
                    <a:pt x="1696527" y="5727700"/>
                  </a:lnTo>
                  <a:lnTo>
                    <a:pt x="1667171" y="5753100"/>
                  </a:lnTo>
                  <a:lnTo>
                    <a:pt x="1637425" y="5791200"/>
                  </a:lnTo>
                  <a:lnTo>
                    <a:pt x="1607303" y="5816600"/>
                  </a:lnTo>
                  <a:lnTo>
                    <a:pt x="1576815" y="5842000"/>
                  </a:lnTo>
                  <a:lnTo>
                    <a:pt x="1514794" y="5892800"/>
                  </a:lnTo>
                  <a:lnTo>
                    <a:pt x="1451460" y="5943600"/>
                  </a:lnTo>
                  <a:lnTo>
                    <a:pt x="1419331" y="5956300"/>
                  </a:lnTo>
                  <a:lnTo>
                    <a:pt x="1386911" y="5981700"/>
                  </a:lnTo>
                  <a:lnTo>
                    <a:pt x="1254558" y="6032500"/>
                  </a:lnTo>
                  <a:lnTo>
                    <a:pt x="2299053" y="6032500"/>
                  </a:lnTo>
                  <a:lnTo>
                    <a:pt x="2341198" y="6019800"/>
                  </a:lnTo>
                  <a:lnTo>
                    <a:pt x="2383030" y="5994400"/>
                  </a:lnTo>
                  <a:lnTo>
                    <a:pt x="2424545" y="5981700"/>
                  </a:lnTo>
                  <a:lnTo>
                    <a:pt x="2445141" y="5969000"/>
                  </a:lnTo>
                  <a:lnTo>
                    <a:pt x="1765096" y="5969000"/>
                  </a:lnTo>
                  <a:lnTo>
                    <a:pt x="1794310" y="5943600"/>
                  </a:lnTo>
                  <a:lnTo>
                    <a:pt x="1823163" y="5918200"/>
                  </a:lnTo>
                  <a:lnTo>
                    <a:pt x="1851648" y="5880100"/>
                  </a:lnTo>
                  <a:lnTo>
                    <a:pt x="1879757" y="5854700"/>
                  </a:lnTo>
                  <a:lnTo>
                    <a:pt x="1907482" y="5816600"/>
                  </a:lnTo>
                  <a:lnTo>
                    <a:pt x="1934815" y="5778500"/>
                  </a:lnTo>
                  <a:lnTo>
                    <a:pt x="1961749" y="5740400"/>
                  </a:lnTo>
                  <a:lnTo>
                    <a:pt x="1988276" y="5715000"/>
                  </a:lnTo>
                  <a:lnTo>
                    <a:pt x="2014387" y="5676900"/>
                  </a:lnTo>
                  <a:lnTo>
                    <a:pt x="2040076" y="5626100"/>
                  </a:lnTo>
                  <a:lnTo>
                    <a:pt x="2065334" y="5588000"/>
                  </a:lnTo>
                  <a:lnTo>
                    <a:pt x="2090154" y="5549900"/>
                  </a:lnTo>
                  <a:lnTo>
                    <a:pt x="2114528" y="5511800"/>
                  </a:lnTo>
                  <a:lnTo>
                    <a:pt x="2138448" y="5461000"/>
                  </a:lnTo>
                  <a:lnTo>
                    <a:pt x="2161906" y="5422900"/>
                  </a:lnTo>
                  <a:lnTo>
                    <a:pt x="2184895" y="5372100"/>
                  </a:lnTo>
                  <a:lnTo>
                    <a:pt x="2207407" y="5334000"/>
                  </a:lnTo>
                  <a:lnTo>
                    <a:pt x="2229433" y="5283200"/>
                  </a:lnTo>
                  <a:lnTo>
                    <a:pt x="2250967" y="5232400"/>
                  </a:lnTo>
                  <a:lnTo>
                    <a:pt x="2272000" y="5181600"/>
                  </a:lnTo>
                  <a:lnTo>
                    <a:pt x="2292525" y="5130800"/>
                  </a:lnTo>
                  <a:lnTo>
                    <a:pt x="2312534" y="5080000"/>
                  </a:lnTo>
                  <a:lnTo>
                    <a:pt x="2332019" y="5029200"/>
                  </a:lnTo>
                  <a:lnTo>
                    <a:pt x="2350973" y="4978400"/>
                  </a:lnTo>
                  <a:lnTo>
                    <a:pt x="2369387" y="4927600"/>
                  </a:lnTo>
                  <a:lnTo>
                    <a:pt x="2387253" y="4876800"/>
                  </a:lnTo>
                  <a:lnTo>
                    <a:pt x="2404565" y="4813300"/>
                  </a:lnTo>
                  <a:lnTo>
                    <a:pt x="2421314" y="4762500"/>
                  </a:lnTo>
                  <a:lnTo>
                    <a:pt x="2437493" y="4699000"/>
                  </a:lnTo>
                  <a:lnTo>
                    <a:pt x="2453093" y="4648200"/>
                  </a:lnTo>
                  <a:close/>
                </a:path>
                <a:path w="2505075" h="6261100" extrusionOk="0">
                  <a:moveTo>
                    <a:pt x="2504922" y="1638300"/>
                  </a:moveTo>
                  <a:lnTo>
                    <a:pt x="0" y="1638300"/>
                  </a:lnTo>
                  <a:lnTo>
                    <a:pt x="0" y="1854200"/>
                  </a:lnTo>
                  <a:lnTo>
                    <a:pt x="2279395" y="1854200"/>
                  </a:lnTo>
                  <a:lnTo>
                    <a:pt x="2289627" y="1905000"/>
                  </a:lnTo>
                  <a:lnTo>
                    <a:pt x="2299491" y="1955800"/>
                  </a:lnTo>
                  <a:lnTo>
                    <a:pt x="2308982" y="1993900"/>
                  </a:lnTo>
                  <a:lnTo>
                    <a:pt x="2318097" y="2044700"/>
                  </a:lnTo>
                  <a:lnTo>
                    <a:pt x="2326831" y="2095500"/>
                  </a:lnTo>
                  <a:lnTo>
                    <a:pt x="2335180" y="2146300"/>
                  </a:lnTo>
                  <a:lnTo>
                    <a:pt x="2343141" y="2197100"/>
                  </a:lnTo>
                  <a:lnTo>
                    <a:pt x="2350709" y="2247900"/>
                  </a:lnTo>
                  <a:lnTo>
                    <a:pt x="2357879" y="2286000"/>
                  </a:lnTo>
                  <a:lnTo>
                    <a:pt x="2364649" y="2336800"/>
                  </a:lnTo>
                  <a:lnTo>
                    <a:pt x="2371013" y="2387600"/>
                  </a:lnTo>
                  <a:lnTo>
                    <a:pt x="2376968" y="2438400"/>
                  </a:lnTo>
                  <a:lnTo>
                    <a:pt x="2382510" y="2489200"/>
                  </a:lnTo>
                  <a:lnTo>
                    <a:pt x="2387634" y="2540000"/>
                  </a:lnTo>
                  <a:lnTo>
                    <a:pt x="2392336" y="2603500"/>
                  </a:lnTo>
                  <a:lnTo>
                    <a:pt x="2396613" y="2654300"/>
                  </a:lnTo>
                  <a:lnTo>
                    <a:pt x="2400459" y="2705100"/>
                  </a:lnTo>
                  <a:lnTo>
                    <a:pt x="2403872" y="2755900"/>
                  </a:lnTo>
                  <a:lnTo>
                    <a:pt x="2406847" y="2806700"/>
                  </a:lnTo>
                  <a:lnTo>
                    <a:pt x="2409379" y="2857500"/>
                  </a:lnTo>
                  <a:lnTo>
                    <a:pt x="2411465" y="2908300"/>
                  </a:lnTo>
                  <a:lnTo>
                    <a:pt x="2413101" y="2971800"/>
                  </a:lnTo>
                  <a:lnTo>
                    <a:pt x="2414282" y="3022600"/>
                  </a:lnTo>
                  <a:lnTo>
                    <a:pt x="0" y="3022600"/>
                  </a:lnTo>
                  <a:lnTo>
                    <a:pt x="0" y="3238500"/>
                  </a:lnTo>
                  <a:lnTo>
                    <a:pt x="2414282" y="3238500"/>
                  </a:lnTo>
                  <a:lnTo>
                    <a:pt x="2413134" y="3289300"/>
                  </a:lnTo>
                  <a:lnTo>
                    <a:pt x="2411554" y="3340100"/>
                  </a:lnTo>
                  <a:lnTo>
                    <a:pt x="2409544" y="3403600"/>
                  </a:lnTo>
                  <a:lnTo>
                    <a:pt x="2407109" y="3454400"/>
                  </a:lnTo>
                  <a:lnTo>
                    <a:pt x="2404253" y="3505200"/>
                  </a:lnTo>
                  <a:lnTo>
                    <a:pt x="2400979" y="3556000"/>
                  </a:lnTo>
                  <a:lnTo>
                    <a:pt x="2397292" y="3606800"/>
                  </a:lnTo>
                  <a:lnTo>
                    <a:pt x="2393194" y="3657600"/>
                  </a:lnTo>
                  <a:lnTo>
                    <a:pt x="2388689" y="3708400"/>
                  </a:lnTo>
                  <a:lnTo>
                    <a:pt x="2383782" y="3759200"/>
                  </a:lnTo>
                  <a:lnTo>
                    <a:pt x="2378475" y="3810000"/>
                  </a:lnTo>
                  <a:lnTo>
                    <a:pt x="2372774" y="3860800"/>
                  </a:lnTo>
                  <a:lnTo>
                    <a:pt x="2366681" y="3898900"/>
                  </a:lnTo>
                  <a:lnTo>
                    <a:pt x="2360200" y="3949700"/>
                  </a:lnTo>
                  <a:lnTo>
                    <a:pt x="2353335" y="4000500"/>
                  </a:lnTo>
                  <a:lnTo>
                    <a:pt x="2346090" y="4051300"/>
                  </a:lnTo>
                  <a:lnTo>
                    <a:pt x="2338468" y="4102100"/>
                  </a:lnTo>
                  <a:lnTo>
                    <a:pt x="2330473" y="4152900"/>
                  </a:lnTo>
                  <a:lnTo>
                    <a:pt x="2322110" y="4191000"/>
                  </a:lnTo>
                  <a:lnTo>
                    <a:pt x="2313381" y="4241800"/>
                  </a:lnTo>
                  <a:lnTo>
                    <a:pt x="2304290" y="4292600"/>
                  </a:lnTo>
                  <a:lnTo>
                    <a:pt x="2294842" y="4330700"/>
                  </a:lnTo>
                  <a:lnTo>
                    <a:pt x="2285040" y="4381500"/>
                  </a:lnTo>
                  <a:lnTo>
                    <a:pt x="2274887" y="4419600"/>
                  </a:lnTo>
                  <a:lnTo>
                    <a:pt x="0" y="4419600"/>
                  </a:lnTo>
                  <a:lnTo>
                    <a:pt x="0" y="5295900"/>
                  </a:lnTo>
                  <a:lnTo>
                    <a:pt x="14725" y="5334000"/>
                  </a:lnTo>
                  <a:lnTo>
                    <a:pt x="37234" y="5372100"/>
                  </a:lnTo>
                  <a:lnTo>
                    <a:pt x="60220" y="5422900"/>
                  </a:lnTo>
                  <a:lnTo>
                    <a:pt x="83675" y="5461000"/>
                  </a:lnTo>
                  <a:lnTo>
                    <a:pt x="107592" y="5511800"/>
                  </a:lnTo>
                  <a:lnTo>
                    <a:pt x="131963" y="5549900"/>
                  </a:lnTo>
                  <a:lnTo>
                    <a:pt x="156780" y="5588000"/>
                  </a:lnTo>
                  <a:lnTo>
                    <a:pt x="182036" y="5626100"/>
                  </a:lnTo>
                  <a:lnTo>
                    <a:pt x="207722" y="5676900"/>
                  </a:lnTo>
                  <a:lnTo>
                    <a:pt x="233831" y="5715000"/>
                  </a:lnTo>
                  <a:lnTo>
                    <a:pt x="260356" y="5740400"/>
                  </a:lnTo>
                  <a:lnTo>
                    <a:pt x="287287" y="5778500"/>
                  </a:lnTo>
                  <a:lnTo>
                    <a:pt x="314619" y="5816600"/>
                  </a:lnTo>
                  <a:lnTo>
                    <a:pt x="342342" y="5854700"/>
                  </a:lnTo>
                  <a:lnTo>
                    <a:pt x="370449" y="5880100"/>
                  </a:lnTo>
                  <a:lnTo>
                    <a:pt x="398932" y="5918200"/>
                  </a:lnTo>
                  <a:lnTo>
                    <a:pt x="427784" y="5943600"/>
                  </a:lnTo>
                  <a:lnTo>
                    <a:pt x="456996" y="5969000"/>
                  </a:lnTo>
                  <a:lnTo>
                    <a:pt x="818983" y="5969000"/>
                  </a:lnTo>
                  <a:lnTo>
                    <a:pt x="802776" y="5956300"/>
                  </a:lnTo>
                  <a:lnTo>
                    <a:pt x="770653" y="5943600"/>
                  </a:lnTo>
                  <a:lnTo>
                    <a:pt x="707331" y="5892800"/>
                  </a:lnTo>
                  <a:lnTo>
                    <a:pt x="645320" y="5842000"/>
                  </a:lnTo>
                  <a:lnTo>
                    <a:pt x="614838" y="5816600"/>
                  </a:lnTo>
                  <a:lnTo>
                    <a:pt x="584721" y="5791200"/>
                  </a:lnTo>
                  <a:lnTo>
                    <a:pt x="554980" y="5753100"/>
                  </a:lnTo>
                  <a:lnTo>
                    <a:pt x="525629" y="5727700"/>
                  </a:lnTo>
                  <a:lnTo>
                    <a:pt x="496679" y="5689600"/>
                  </a:lnTo>
                  <a:lnTo>
                    <a:pt x="468143" y="5651500"/>
                  </a:lnTo>
                  <a:lnTo>
                    <a:pt x="440033" y="5613400"/>
                  </a:lnTo>
                  <a:lnTo>
                    <a:pt x="412361" y="5575300"/>
                  </a:lnTo>
                  <a:lnTo>
                    <a:pt x="385140" y="5537200"/>
                  </a:lnTo>
                  <a:lnTo>
                    <a:pt x="358381" y="5499100"/>
                  </a:lnTo>
                  <a:lnTo>
                    <a:pt x="332097" y="5448300"/>
                  </a:lnTo>
                  <a:lnTo>
                    <a:pt x="306300" y="5410200"/>
                  </a:lnTo>
                  <a:lnTo>
                    <a:pt x="281002" y="5359400"/>
                  </a:lnTo>
                  <a:lnTo>
                    <a:pt x="256216" y="5308600"/>
                  </a:lnTo>
                  <a:lnTo>
                    <a:pt x="231954" y="5257800"/>
                  </a:lnTo>
                  <a:lnTo>
                    <a:pt x="208227" y="5207000"/>
                  </a:lnTo>
                  <a:lnTo>
                    <a:pt x="185049" y="5156200"/>
                  </a:lnTo>
                  <a:lnTo>
                    <a:pt x="162432" y="5105400"/>
                  </a:lnTo>
                  <a:lnTo>
                    <a:pt x="140387" y="5054600"/>
                  </a:lnTo>
                  <a:lnTo>
                    <a:pt x="118927" y="5003800"/>
                  </a:lnTo>
                  <a:lnTo>
                    <a:pt x="98064" y="4940300"/>
                  </a:lnTo>
                  <a:lnTo>
                    <a:pt x="77811" y="4889500"/>
                  </a:lnTo>
                  <a:lnTo>
                    <a:pt x="58179" y="4826000"/>
                  </a:lnTo>
                  <a:lnTo>
                    <a:pt x="39182" y="4762500"/>
                  </a:lnTo>
                  <a:lnTo>
                    <a:pt x="20830" y="4711700"/>
                  </a:lnTo>
                  <a:lnTo>
                    <a:pt x="3136" y="4648200"/>
                  </a:lnTo>
                  <a:lnTo>
                    <a:pt x="2504922" y="4648200"/>
                  </a:lnTo>
                  <a:lnTo>
                    <a:pt x="2504922" y="1638300"/>
                  </a:lnTo>
                  <a:close/>
                </a:path>
                <a:path w="2505075" h="6261100" extrusionOk="0">
                  <a:moveTo>
                    <a:pt x="2504922" y="5689600"/>
                  </a:moveTo>
                  <a:lnTo>
                    <a:pt x="2466633" y="5715000"/>
                  </a:lnTo>
                  <a:lnTo>
                    <a:pt x="2422650" y="5727700"/>
                  </a:lnTo>
                  <a:lnTo>
                    <a:pt x="2333397" y="5778500"/>
                  </a:lnTo>
                  <a:lnTo>
                    <a:pt x="2288143" y="5791200"/>
                  </a:lnTo>
                  <a:lnTo>
                    <a:pt x="2242480" y="5816600"/>
                  </a:lnTo>
                  <a:lnTo>
                    <a:pt x="2196417" y="5829300"/>
                  </a:lnTo>
                  <a:lnTo>
                    <a:pt x="2149960" y="5854700"/>
                  </a:lnTo>
                  <a:lnTo>
                    <a:pt x="2103119" y="5867400"/>
                  </a:lnTo>
                  <a:lnTo>
                    <a:pt x="2055900" y="5892800"/>
                  </a:lnTo>
                  <a:lnTo>
                    <a:pt x="1765096" y="5969000"/>
                  </a:lnTo>
                  <a:lnTo>
                    <a:pt x="2445141" y="5969000"/>
                  </a:lnTo>
                  <a:lnTo>
                    <a:pt x="2465737" y="5956300"/>
                  </a:lnTo>
                  <a:lnTo>
                    <a:pt x="2504922" y="5943600"/>
                  </a:lnTo>
                  <a:lnTo>
                    <a:pt x="2504922" y="5689600"/>
                  </a:lnTo>
                  <a:close/>
                </a:path>
                <a:path w="2505075" h="6261100" extrusionOk="0">
                  <a:moveTo>
                    <a:pt x="1220863" y="3238500"/>
                  </a:moveTo>
                  <a:lnTo>
                    <a:pt x="1001204" y="3238500"/>
                  </a:lnTo>
                  <a:lnTo>
                    <a:pt x="1001204" y="4419600"/>
                  </a:lnTo>
                  <a:lnTo>
                    <a:pt x="1220863" y="4419600"/>
                  </a:lnTo>
                  <a:lnTo>
                    <a:pt x="1220863" y="3238500"/>
                  </a:lnTo>
                  <a:close/>
                </a:path>
                <a:path w="2505075" h="6261100" extrusionOk="0">
                  <a:moveTo>
                    <a:pt x="1220863" y="1854200"/>
                  </a:moveTo>
                  <a:lnTo>
                    <a:pt x="1001204" y="1854200"/>
                  </a:lnTo>
                  <a:lnTo>
                    <a:pt x="1001204" y="3022600"/>
                  </a:lnTo>
                  <a:lnTo>
                    <a:pt x="1220863" y="3022600"/>
                  </a:lnTo>
                  <a:lnTo>
                    <a:pt x="1220863" y="1854200"/>
                  </a:lnTo>
                  <a:close/>
                </a:path>
                <a:path w="2505075" h="6261100" extrusionOk="0">
                  <a:moveTo>
                    <a:pt x="1220863" y="228600"/>
                  </a:moveTo>
                  <a:lnTo>
                    <a:pt x="1001204" y="228600"/>
                  </a:lnTo>
                  <a:lnTo>
                    <a:pt x="1001204" y="1638300"/>
                  </a:lnTo>
                  <a:lnTo>
                    <a:pt x="1220863" y="1638300"/>
                  </a:lnTo>
                  <a:lnTo>
                    <a:pt x="1220863" y="228600"/>
                  </a:lnTo>
                  <a:close/>
                </a:path>
                <a:path w="2505075" h="6261100" extrusionOk="0">
                  <a:moveTo>
                    <a:pt x="2299053" y="228600"/>
                  </a:moveTo>
                  <a:lnTo>
                    <a:pt x="1220863" y="228600"/>
                  </a:lnTo>
                  <a:lnTo>
                    <a:pt x="1254858" y="241300"/>
                  </a:lnTo>
                  <a:lnTo>
                    <a:pt x="1288617" y="241300"/>
                  </a:lnTo>
                  <a:lnTo>
                    <a:pt x="1355383" y="266700"/>
                  </a:lnTo>
                  <a:lnTo>
                    <a:pt x="1388363" y="292100"/>
                  </a:lnTo>
                  <a:lnTo>
                    <a:pt x="1453455" y="317500"/>
                  </a:lnTo>
                  <a:lnTo>
                    <a:pt x="1485543" y="342900"/>
                  </a:lnTo>
                  <a:lnTo>
                    <a:pt x="1548737" y="393700"/>
                  </a:lnTo>
                  <a:lnTo>
                    <a:pt x="1610541" y="444500"/>
                  </a:lnTo>
                  <a:lnTo>
                    <a:pt x="1640889" y="482600"/>
                  </a:lnTo>
                  <a:lnTo>
                    <a:pt x="1670853" y="508000"/>
                  </a:lnTo>
                  <a:lnTo>
                    <a:pt x="1700418" y="546100"/>
                  </a:lnTo>
                  <a:lnTo>
                    <a:pt x="1729572" y="571500"/>
                  </a:lnTo>
                  <a:lnTo>
                    <a:pt x="1758304" y="609600"/>
                  </a:lnTo>
                  <a:lnTo>
                    <a:pt x="1786599" y="647700"/>
                  </a:lnTo>
                  <a:lnTo>
                    <a:pt x="1814447" y="698500"/>
                  </a:lnTo>
                  <a:lnTo>
                    <a:pt x="1841834" y="736600"/>
                  </a:lnTo>
                  <a:lnTo>
                    <a:pt x="1868747" y="774700"/>
                  </a:lnTo>
                  <a:lnTo>
                    <a:pt x="1895174" y="825500"/>
                  </a:lnTo>
                  <a:lnTo>
                    <a:pt x="1921103" y="863600"/>
                  </a:lnTo>
                  <a:lnTo>
                    <a:pt x="1946521" y="914400"/>
                  </a:lnTo>
                  <a:lnTo>
                    <a:pt x="1971415" y="965200"/>
                  </a:lnTo>
                  <a:lnTo>
                    <a:pt x="1995773" y="1016000"/>
                  </a:lnTo>
                  <a:lnTo>
                    <a:pt x="2019583" y="1066800"/>
                  </a:lnTo>
                  <a:lnTo>
                    <a:pt x="2042831" y="1117600"/>
                  </a:lnTo>
                  <a:lnTo>
                    <a:pt x="2065505" y="1168400"/>
                  </a:lnTo>
                  <a:lnTo>
                    <a:pt x="2087593" y="1219200"/>
                  </a:lnTo>
                  <a:lnTo>
                    <a:pt x="2109082" y="1282700"/>
                  </a:lnTo>
                  <a:lnTo>
                    <a:pt x="2129960" y="1333500"/>
                  </a:lnTo>
                  <a:lnTo>
                    <a:pt x="2150213" y="1397000"/>
                  </a:lnTo>
                  <a:lnTo>
                    <a:pt x="2169830" y="1447800"/>
                  </a:lnTo>
                  <a:lnTo>
                    <a:pt x="2188797" y="1511300"/>
                  </a:lnTo>
                  <a:lnTo>
                    <a:pt x="2207103" y="1574800"/>
                  </a:lnTo>
                  <a:lnTo>
                    <a:pt x="2224735" y="1638300"/>
                  </a:lnTo>
                  <a:lnTo>
                    <a:pt x="2458237" y="1638300"/>
                  </a:lnTo>
                  <a:lnTo>
                    <a:pt x="2443170" y="1587500"/>
                  </a:lnTo>
                  <a:lnTo>
                    <a:pt x="2427547" y="1524000"/>
                  </a:lnTo>
                  <a:lnTo>
                    <a:pt x="2411375" y="1473200"/>
                  </a:lnTo>
                  <a:lnTo>
                    <a:pt x="2394661" y="1409700"/>
                  </a:lnTo>
                  <a:lnTo>
                    <a:pt x="2377413" y="1358900"/>
                  </a:lnTo>
                  <a:lnTo>
                    <a:pt x="2359638" y="1308100"/>
                  </a:lnTo>
                  <a:lnTo>
                    <a:pt x="2341343" y="1257300"/>
                  </a:lnTo>
                  <a:lnTo>
                    <a:pt x="2322535" y="1206500"/>
                  </a:lnTo>
                  <a:lnTo>
                    <a:pt x="2303221" y="1155700"/>
                  </a:lnTo>
                  <a:lnTo>
                    <a:pt x="2283410" y="1104900"/>
                  </a:lnTo>
                  <a:lnTo>
                    <a:pt x="2263107" y="1054100"/>
                  </a:lnTo>
                  <a:lnTo>
                    <a:pt x="2242321" y="1003300"/>
                  </a:lnTo>
                  <a:lnTo>
                    <a:pt x="2221058" y="965200"/>
                  </a:lnTo>
                  <a:lnTo>
                    <a:pt x="2199326" y="914400"/>
                  </a:lnTo>
                  <a:lnTo>
                    <a:pt x="2177132" y="876300"/>
                  </a:lnTo>
                  <a:lnTo>
                    <a:pt x="2154483" y="825500"/>
                  </a:lnTo>
                  <a:lnTo>
                    <a:pt x="2131386" y="787400"/>
                  </a:lnTo>
                  <a:lnTo>
                    <a:pt x="2107850" y="736600"/>
                  </a:lnTo>
                  <a:lnTo>
                    <a:pt x="2083880" y="698500"/>
                  </a:lnTo>
                  <a:lnTo>
                    <a:pt x="2059484" y="660400"/>
                  </a:lnTo>
                  <a:lnTo>
                    <a:pt x="2034670" y="622300"/>
                  </a:lnTo>
                  <a:lnTo>
                    <a:pt x="2009444" y="584200"/>
                  </a:lnTo>
                  <a:lnTo>
                    <a:pt x="1983814" y="546100"/>
                  </a:lnTo>
                  <a:lnTo>
                    <a:pt x="1957788" y="508000"/>
                  </a:lnTo>
                  <a:lnTo>
                    <a:pt x="1931371" y="482600"/>
                  </a:lnTo>
                  <a:lnTo>
                    <a:pt x="1904573" y="444500"/>
                  </a:lnTo>
                  <a:lnTo>
                    <a:pt x="1877399" y="406400"/>
                  </a:lnTo>
                  <a:lnTo>
                    <a:pt x="1849857" y="381000"/>
                  </a:lnTo>
                  <a:lnTo>
                    <a:pt x="1821954" y="342900"/>
                  </a:lnTo>
                  <a:lnTo>
                    <a:pt x="1793698" y="317500"/>
                  </a:lnTo>
                  <a:lnTo>
                    <a:pt x="1765096" y="292100"/>
                  </a:lnTo>
                  <a:lnTo>
                    <a:pt x="2445141" y="292100"/>
                  </a:lnTo>
                  <a:lnTo>
                    <a:pt x="2424545" y="279400"/>
                  </a:lnTo>
                  <a:lnTo>
                    <a:pt x="2383030" y="266700"/>
                  </a:lnTo>
                  <a:lnTo>
                    <a:pt x="2341198" y="241300"/>
                  </a:lnTo>
                  <a:lnTo>
                    <a:pt x="2299053" y="228600"/>
                  </a:lnTo>
                  <a:close/>
                </a:path>
                <a:path w="2505075" h="6261100" extrusionOk="0">
                  <a:moveTo>
                    <a:pt x="833741" y="292100"/>
                  </a:moveTo>
                  <a:lnTo>
                    <a:pt x="456996" y="292100"/>
                  </a:lnTo>
                  <a:lnTo>
                    <a:pt x="428395" y="317500"/>
                  </a:lnTo>
                  <a:lnTo>
                    <a:pt x="400141" y="342900"/>
                  </a:lnTo>
                  <a:lnTo>
                    <a:pt x="372240" y="381000"/>
                  </a:lnTo>
                  <a:lnTo>
                    <a:pt x="344700" y="406400"/>
                  </a:lnTo>
                  <a:lnTo>
                    <a:pt x="317528" y="444500"/>
                  </a:lnTo>
                  <a:lnTo>
                    <a:pt x="290731" y="482600"/>
                  </a:lnTo>
                  <a:lnTo>
                    <a:pt x="264317" y="508000"/>
                  </a:lnTo>
                  <a:lnTo>
                    <a:pt x="238292" y="546100"/>
                  </a:lnTo>
                  <a:lnTo>
                    <a:pt x="212665" y="584200"/>
                  </a:lnTo>
                  <a:lnTo>
                    <a:pt x="187442" y="622300"/>
                  </a:lnTo>
                  <a:lnTo>
                    <a:pt x="162630" y="660400"/>
                  </a:lnTo>
                  <a:lnTo>
                    <a:pt x="138237" y="698500"/>
                  </a:lnTo>
                  <a:lnTo>
                    <a:pt x="114269" y="736600"/>
                  </a:lnTo>
                  <a:lnTo>
                    <a:pt x="90735" y="787400"/>
                  </a:lnTo>
                  <a:lnTo>
                    <a:pt x="67641" y="825500"/>
                  </a:lnTo>
                  <a:lnTo>
                    <a:pt x="44995" y="876300"/>
                  </a:lnTo>
                  <a:lnTo>
                    <a:pt x="22804" y="914400"/>
                  </a:lnTo>
                  <a:lnTo>
                    <a:pt x="1075" y="965200"/>
                  </a:lnTo>
                  <a:lnTo>
                    <a:pt x="0" y="965200"/>
                  </a:lnTo>
                  <a:lnTo>
                    <a:pt x="0" y="1625600"/>
                  </a:lnTo>
                  <a:lnTo>
                    <a:pt x="15091" y="1574800"/>
                  </a:lnTo>
                  <a:lnTo>
                    <a:pt x="33397" y="1511300"/>
                  </a:lnTo>
                  <a:lnTo>
                    <a:pt x="52364" y="1447800"/>
                  </a:lnTo>
                  <a:lnTo>
                    <a:pt x="71980" y="1397000"/>
                  </a:lnTo>
                  <a:lnTo>
                    <a:pt x="92233" y="1333500"/>
                  </a:lnTo>
                  <a:lnTo>
                    <a:pt x="113110" y="1282700"/>
                  </a:lnTo>
                  <a:lnTo>
                    <a:pt x="134598" y="1219200"/>
                  </a:lnTo>
                  <a:lnTo>
                    <a:pt x="156685" y="1168400"/>
                  </a:lnTo>
                  <a:lnTo>
                    <a:pt x="179358" y="1117600"/>
                  </a:lnTo>
                  <a:lnTo>
                    <a:pt x="202605" y="1066800"/>
                  </a:lnTo>
                  <a:lnTo>
                    <a:pt x="226412" y="1016000"/>
                  </a:lnTo>
                  <a:lnTo>
                    <a:pt x="250769" y="965200"/>
                  </a:lnTo>
                  <a:lnTo>
                    <a:pt x="275661" y="914400"/>
                  </a:lnTo>
                  <a:lnTo>
                    <a:pt x="301077" y="863600"/>
                  </a:lnTo>
                  <a:lnTo>
                    <a:pt x="327004" y="825500"/>
                  </a:lnTo>
                  <a:lnTo>
                    <a:pt x="353429" y="774700"/>
                  </a:lnTo>
                  <a:lnTo>
                    <a:pt x="380339" y="736600"/>
                  </a:lnTo>
                  <a:lnTo>
                    <a:pt x="407723" y="698500"/>
                  </a:lnTo>
                  <a:lnTo>
                    <a:pt x="435568" y="647700"/>
                  </a:lnTo>
                  <a:lnTo>
                    <a:pt x="463860" y="609600"/>
                  </a:lnTo>
                  <a:lnTo>
                    <a:pt x="492588" y="571500"/>
                  </a:lnTo>
                  <a:lnTo>
                    <a:pt x="521739" y="546100"/>
                  </a:lnTo>
                  <a:lnTo>
                    <a:pt x="551300" y="508000"/>
                  </a:lnTo>
                  <a:lnTo>
                    <a:pt x="581259" y="482600"/>
                  </a:lnTo>
                  <a:lnTo>
                    <a:pt x="611603" y="444500"/>
                  </a:lnTo>
                  <a:lnTo>
                    <a:pt x="673396" y="393700"/>
                  </a:lnTo>
                  <a:lnTo>
                    <a:pt x="736580" y="342900"/>
                  </a:lnTo>
                  <a:lnTo>
                    <a:pt x="768661" y="317500"/>
                  </a:lnTo>
                  <a:lnTo>
                    <a:pt x="833741" y="292100"/>
                  </a:lnTo>
                  <a:close/>
                </a:path>
                <a:path w="2505075" h="6261100" extrusionOk="0">
                  <a:moveTo>
                    <a:pt x="2445141" y="292100"/>
                  </a:moveTo>
                  <a:lnTo>
                    <a:pt x="1765096" y="292100"/>
                  </a:lnTo>
                  <a:lnTo>
                    <a:pt x="2010789" y="355600"/>
                  </a:lnTo>
                  <a:lnTo>
                    <a:pt x="2058851" y="381000"/>
                  </a:lnTo>
                  <a:lnTo>
                    <a:pt x="2153833" y="406400"/>
                  </a:lnTo>
                  <a:lnTo>
                    <a:pt x="2200737" y="431800"/>
                  </a:lnTo>
                  <a:lnTo>
                    <a:pt x="2247240" y="444500"/>
                  </a:lnTo>
                  <a:lnTo>
                    <a:pt x="2293333" y="469900"/>
                  </a:lnTo>
                  <a:lnTo>
                    <a:pt x="2339008" y="482600"/>
                  </a:lnTo>
                  <a:lnTo>
                    <a:pt x="2473447" y="558800"/>
                  </a:lnTo>
                  <a:lnTo>
                    <a:pt x="2504922" y="571500"/>
                  </a:lnTo>
                  <a:lnTo>
                    <a:pt x="2504922" y="317500"/>
                  </a:lnTo>
                  <a:lnTo>
                    <a:pt x="2465737" y="304800"/>
                  </a:lnTo>
                  <a:lnTo>
                    <a:pt x="2445141" y="292100"/>
                  </a:lnTo>
                  <a:close/>
                </a:path>
                <a:path w="2505075" h="6261100" extrusionOk="0">
                  <a:moveTo>
                    <a:pt x="1725158" y="50800"/>
                  </a:moveTo>
                  <a:lnTo>
                    <a:pt x="496954" y="50800"/>
                  </a:lnTo>
                  <a:lnTo>
                    <a:pt x="8294" y="190500"/>
                  </a:lnTo>
                  <a:lnTo>
                    <a:pt x="0" y="203200"/>
                  </a:lnTo>
                  <a:lnTo>
                    <a:pt x="0" y="431800"/>
                  </a:lnTo>
                  <a:lnTo>
                    <a:pt x="21391" y="431800"/>
                  </a:lnTo>
                  <a:lnTo>
                    <a:pt x="68292" y="406400"/>
                  </a:lnTo>
                  <a:lnTo>
                    <a:pt x="163267" y="381000"/>
                  </a:lnTo>
                  <a:lnTo>
                    <a:pt x="211325" y="355600"/>
                  </a:lnTo>
                  <a:lnTo>
                    <a:pt x="456996" y="292100"/>
                  </a:lnTo>
                  <a:lnTo>
                    <a:pt x="833741" y="292100"/>
                  </a:lnTo>
                  <a:lnTo>
                    <a:pt x="866715" y="266700"/>
                  </a:lnTo>
                  <a:lnTo>
                    <a:pt x="933465" y="241300"/>
                  </a:lnTo>
                  <a:lnTo>
                    <a:pt x="967217" y="241300"/>
                  </a:lnTo>
                  <a:lnTo>
                    <a:pt x="1001204" y="228600"/>
                  </a:lnTo>
                  <a:lnTo>
                    <a:pt x="2299053" y="228600"/>
                  </a:lnTo>
                  <a:lnTo>
                    <a:pt x="2256601" y="215900"/>
                  </a:lnTo>
                  <a:lnTo>
                    <a:pt x="2213848" y="190500"/>
                  </a:lnTo>
                  <a:lnTo>
                    <a:pt x="1725158" y="50800"/>
                  </a:lnTo>
                  <a:close/>
                </a:path>
                <a:path w="2505075" h="6261100" extrusionOk="0">
                  <a:moveTo>
                    <a:pt x="1586583" y="25400"/>
                  </a:moveTo>
                  <a:lnTo>
                    <a:pt x="635520" y="25400"/>
                  </a:lnTo>
                  <a:lnTo>
                    <a:pt x="542911" y="50800"/>
                  </a:lnTo>
                  <a:lnTo>
                    <a:pt x="1679198" y="50800"/>
                  </a:lnTo>
                  <a:lnTo>
                    <a:pt x="1586583" y="25400"/>
                  </a:lnTo>
                  <a:close/>
                </a:path>
                <a:path w="2505075" h="6261100" extrusionOk="0">
                  <a:moveTo>
                    <a:pt x="1493080" y="12700"/>
                  </a:moveTo>
                  <a:lnTo>
                    <a:pt x="729016" y="12700"/>
                  </a:lnTo>
                  <a:lnTo>
                    <a:pt x="682159" y="25400"/>
                  </a:lnTo>
                  <a:lnTo>
                    <a:pt x="1539940" y="25400"/>
                  </a:lnTo>
                  <a:lnTo>
                    <a:pt x="1493080" y="12700"/>
                  </a:lnTo>
                  <a:close/>
                </a:path>
                <a:path w="2505075" h="6261100" extrusionOk="0">
                  <a:moveTo>
                    <a:pt x="1351253" y="0"/>
                  </a:moveTo>
                  <a:lnTo>
                    <a:pt x="870833" y="0"/>
                  </a:lnTo>
                  <a:lnTo>
                    <a:pt x="823358" y="12700"/>
                  </a:lnTo>
                  <a:lnTo>
                    <a:pt x="1398731" y="12700"/>
                  </a:lnTo>
                  <a:lnTo>
                    <a:pt x="1351253" y="0"/>
                  </a:lnTo>
                  <a:close/>
                </a:path>
              </a:pathLst>
            </a:custGeom>
            <a:solidFill>
              <a:srgbClr val="0095C5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" name="Google Shape;33;p1"/>
          <p:cNvSpPr txBox="1">
            <a:spLocks noGrp="1"/>
          </p:cNvSpPr>
          <p:nvPr>
            <p:ph type="title"/>
          </p:nvPr>
        </p:nvSpPr>
        <p:spPr>
          <a:xfrm>
            <a:off x="0" y="69687"/>
            <a:ext cx="754702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 dirty="0">
                <a:solidFill>
                  <a:srgbClr val="FFFFFF"/>
                </a:solidFill>
              </a:rPr>
              <a:t>Personal Injury Case Study</a:t>
            </a:r>
            <a:endParaRPr sz="3200" dirty="0"/>
          </a:p>
        </p:txBody>
      </p:sp>
      <p:sp>
        <p:nvSpPr>
          <p:cNvPr id="34" name="Google Shape;34;p1"/>
          <p:cNvSpPr txBox="1">
            <a:spLocks noGrp="1"/>
          </p:cNvSpPr>
          <p:nvPr>
            <p:ph type="title"/>
          </p:nvPr>
        </p:nvSpPr>
        <p:spPr>
          <a:xfrm>
            <a:off x="125391" y="286368"/>
            <a:ext cx="6972339" cy="7772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lang="en-US" sz="1400" dirty="0">
                <a:solidFill>
                  <a:schemeClr val="lt1"/>
                </a:solidFill>
              </a:rPr>
            </a:br>
            <a:br>
              <a:rPr lang="en-US" sz="1400" dirty="0">
                <a:solidFill>
                  <a:schemeClr val="lt1"/>
                </a:solidFill>
              </a:rPr>
            </a:br>
            <a:r>
              <a:rPr lang="en-US" sz="1600" u="sng" dirty="0">
                <a:solidFill>
                  <a:schemeClr val="lt1"/>
                </a:solidFill>
              </a:rPr>
              <a:t>CASE STUDY GOAL: </a:t>
            </a:r>
            <a:br>
              <a:rPr lang="en-US" sz="1600" dirty="0">
                <a:solidFill>
                  <a:schemeClr val="lt1"/>
                </a:solidFill>
              </a:rPr>
            </a:br>
            <a:r>
              <a:rPr lang="en-US" sz="1600" dirty="0">
                <a:solidFill>
                  <a:schemeClr val="lt1"/>
                </a:solidFill>
              </a:rPr>
              <a:t>Regional Personal Injury Law Firm was looking to drive traffic to their website, brand recognition, phone calls and driving new cases at scale. </a:t>
            </a:r>
            <a:br>
              <a:rPr lang="en-US" sz="1600" dirty="0">
                <a:solidFill>
                  <a:schemeClr val="lt1"/>
                </a:solidFill>
              </a:rPr>
            </a:br>
            <a:r>
              <a:rPr lang="en-US" sz="1600" dirty="0">
                <a:solidFill>
                  <a:schemeClr val="lt1"/>
                </a:solidFill>
              </a:rPr>
              <a:t> </a:t>
            </a:r>
            <a:br>
              <a:rPr lang="en-US" sz="1600" dirty="0">
                <a:solidFill>
                  <a:schemeClr val="lt1"/>
                </a:solidFill>
              </a:rPr>
            </a:br>
            <a:r>
              <a:rPr lang="en-US" sz="1600" u="sng" dirty="0">
                <a:solidFill>
                  <a:schemeClr val="lt1"/>
                </a:solidFill>
              </a:rPr>
              <a:t>SOLUTION: </a:t>
            </a:r>
            <a:br>
              <a:rPr lang="en-US" sz="1600" dirty="0">
                <a:solidFill>
                  <a:schemeClr val="lt1"/>
                </a:solidFill>
              </a:rPr>
            </a:br>
            <a:r>
              <a:rPr lang="en-US" sz="1600" dirty="0" err="1">
                <a:solidFill>
                  <a:schemeClr val="lt1"/>
                </a:solidFill>
              </a:rPr>
              <a:t>ConsulTV</a:t>
            </a:r>
            <a:r>
              <a:rPr lang="en-US" sz="1600" dirty="0">
                <a:solidFill>
                  <a:schemeClr val="lt1"/>
                </a:solidFill>
              </a:rPr>
              <a:t> suggested a three-month test campaign that targeted individuals in</a:t>
            </a:r>
            <a:br>
              <a:rPr lang="en-US" sz="1600" dirty="0">
                <a:solidFill>
                  <a:schemeClr val="lt1"/>
                </a:solidFill>
              </a:rPr>
            </a:br>
            <a:r>
              <a:rPr lang="en-US" sz="1600" dirty="0">
                <a:solidFill>
                  <a:schemeClr val="lt1"/>
                </a:solidFill>
              </a:rPr>
              <a:t>the DMA utilizing Connected TV, Online Video (OLV), along with Site Retargeting using Online Video (OLV). </a:t>
            </a:r>
            <a:br>
              <a:rPr lang="en-US" sz="1600" dirty="0">
                <a:solidFill>
                  <a:schemeClr val="lt1"/>
                </a:solidFill>
              </a:rPr>
            </a:br>
            <a:br>
              <a:rPr lang="en-US" sz="1600" dirty="0">
                <a:solidFill>
                  <a:schemeClr val="lt1"/>
                </a:solidFill>
              </a:rPr>
            </a:br>
            <a:r>
              <a:rPr lang="en-US" sz="1600" u="sng" dirty="0">
                <a:solidFill>
                  <a:schemeClr val="lt1"/>
                </a:solidFill>
              </a:rPr>
              <a:t>TARGETING: </a:t>
            </a:r>
            <a:br>
              <a:rPr lang="en-US" sz="1600" dirty="0">
                <a:solidFill>
                  <a:schemeClr val="lt1"/>
                </a:solidFill>
              </a:rPr>
            </a:br>
            <a:r>
              <a:rPr lang="en-US" sz="1600" dirty="0">
                <a:solidFill>
                  <a:schemeClr val="lt1"/>
                </a:solidFill>
              </a:rPr>
              <a:t>Targeting Provided by client based on their typical client:  Zip Codes provided by client, 21 – 65 years old, and HH income under $90k was the targeting provided. </a:t>
            </a:r>
            <a:br>
              <a:rPr lang="en-US" sz="1600" dirty="0">
                <a:solidFill>
                  <a:schemeClr val="lt1"/>
                </a:solidFill>
              </a:rPr>
            </a:br>
            <a:br>
              <a:rPr lang="en-US" sz="1600" dirty="0">
                <a:solidFill>
                  <a:schemeClr val="lt1"/>
                </a:solidFill>
              </a:rPr>
            </a:br>
            <a:r>
              <a:rPr lang="en-US" sz="1600" u="sng" dirty="0">
                <a:solidFill>
                  <a:schemeClr val="lt1"/>
                </a:solidFill>
              </a:rPr>
              <a:t>MEDIA: </a:t>
            </a:r>
            <a:br>
              <a:rPr lang="en-US" sz="1600" dirty="0">
                <a:solidFill>
                  <a:schemeClr val="lt1"/>
                </a:solidFill>
              </a:rPr>
            </a:br>
            <a:r>
              <a:rPr lang="en-US" sz="1600" dirty="0">
                <a:solidFill>
                  <a:schemeClr val="lt1"/>
                </a:solidFill>
              </a:rPr>
              <a:t>Premium Connected TV was deployed with 1,150,000 CTV spots per month, and 350,000 Online Video Spots per month with retargeting. </a:t>
            </a:r>
            <a:br>
              <a:rPr lang="en-US" sz="1600" dirty="0">
                <a:solidFill>
                  <a:schemeClr val="lt1"/>
                </a:solidFill>
              </a:rPr>
            </a:br>
            <a:br>
              <a:rPr lang="en-US" sz="1600" dirty="0">
                <a:solidFill>
                  <a:schemeClr val="lt1"/>
                </a:solidFill>
              </a:rPr>
            </a:br>
            <a:r>
              <a:rPr lang="en-US" sz="1600" u="sng" dirty="0">
                <a:solidFill>
                  <a:schemeClr val="lt1"/>
                </a:solidFill>
              </a:rPr>
              <a:t>RESULTS: </a:t>
            </a:r>
            <a:br>
              <a:rPr lang="en-US" sz="1600" dirty="0">
                <a:solidFill>
                  <a:schemeClr val="lt1"/>
                </a:solidFill>
              </a:rPr>
            </a:br>
            <a:r>
              <a:rPr lang="en-US" sz="1600" dirty="0">
                <a:solidFill>
                  <a:schemeClr val="lt1"/>
                </a:solidFill>
              </a:rPr>
              <a:t>Law Firm Averaged over 11 calls per day, for a monthly average of 305, using call tracking on the CTV ads. Also, they saw a lift of over 1150 clicks to the website per month, using an attribution pixel for CTV and clicks from Online Video (OLV). Estimated calls from website were approx. 5% per month using the clients normal site conversion data. </a:t>
            </a:r>
            <a:br>
              <a:rPr lang="en-US" dirty="0"/>
            </a:br>
            <a:endParaRPr sz="1700" b="0" dirty="0">
              <a:solidFill>
                <a:schemeClr val="lt1"/>
              </a:solidFill>
            </a:endParaRPr>
          </a:p>
        </p:txBody>
      </p:sp>
      <p:sp>
        <p:nvSpPr>
          <p:cNvPr id="35" name="Google Shape;35;p1"/>
          <p:cNvSpPr/>
          <p:nvPr/>
        </p:nvSpPr>
        <p:spPr>
          <a:xfrm>
            <a:off x="7699656" y="450761"/>
            <a:ext cx="2233353" cy="526565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A picture containing screenshot, text&#10;&#10;Description automatically generated">
            <a:extLst>
              <a:ext uri="{FF2B5EF4-FFF2-40B4-BE49-F238E27FC236}">
                <a16:creationId xmlns:a16="http://schemas.microsoft.com/office/drawing/2014/main" id="{8CA4ED97-D336-3F44-57FB-31C7B9A8AD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5" y="0"/>
            <a:ext cx="10048849" cy="776756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TREND: Cable Bleeding  Subscribers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TREND: Cable Bleeding  Subscribers</dc:title>
  <cp:lastModifiedBy>Adam Minic</cp:lastModifiedBy>
  <cp:revision>1</cp:revision>
  <dcterms:modified xsi:type="dcterms:W3CDTF">2023-06-22T14:05:08Z</dcterms:modified>
</cp:coreProperties>
</file>