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24384000" cy="13716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  <p:embeddedFont>
      <p:font typeface="Montserrat" panose="00000500000000000000" pitchFamily="50" charset="0"/>
      <p:regular r:id="rId20"/>
      <p:bold r:id="rId21"/>
      <p:italic r:id="rId22"/>
      <p:boldItalic r:id="rId23"/>
    </p:embeddedFont>
    <p:embeddedFont>
      <p:font typeface="Noto Sans Symbols" panose="020B0604020202020204" charset="0"/>
      <p:regular r:id="rId24"/>
      <p:bold r:id="rId25"/>
    </p:embeddedFont>
    <p:embeddedFont>
      <p:font typeface="Proxima Nova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hBjUmqgK+xbs3M36f6ne+r8I/68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26" Type="http://schemas.openxmlformats.org/officeDocument/2006/relationships/font" Target="fonts/font19.fntdata"/><Relationship Id="rId3" Type="http://schemas.openxmlformats.org/officeDocument/2006/relationships/slide" Target="slides/slide2.xml"/><Relationship Id="rId21" Type="http://schemas.openxmlformats.org/officeDocument/2006/relationships/font" Target="fonts/font14.fntdata"/><Relationship Id="rId34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5" Type="http://schemas.openxmlformats.org/officeDocument/2006/relationships/font" Target="fonts/font18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font" Target="fonts/font13.fntdata"/><Relationship Id="rId29" Type="http://schemas.openxmlformats.org/officeDocument/2006/relationships/font" Target="fonts/font2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24" Type="http://schemas.openxmlformats.org/officeDocument/2006/relationships/font" Target="fonts/font17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font" Target="fonts/font16.fntdata"/><Relationship Id="rId28" Type="http://schemas.openxmlformats.org/officeDocument/2006/relationships/font" Target="fonts/font21.fntdata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font" Target="fonts/font15.fntdata"/><Relationship Id="rId27" Type="http://schemas.openxmlformats.org/officeDocument/2006/relationships/font" Target="fonts/font20.fntdata"/><Relationship Id="rId30" Type="http://customschemas.google.com/relationships/presentationmetadata" Target="metadata"/><Relationship Id="rId8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228600" algn="l" rtl="0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200" b="0" i="0" u="none" strike="noStrike" cap="none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Bullets &amp; Photo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>
            <a:spLocks noGrp="1"/>
          </p:cNvSpPr>
          <p:nvPr>
            <p:ph type="pic" idx="2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  <a:noFill/>
          <a:ln>
            <a:noFill/>
          </a:ln>
        </p:spPr>
      </p:sp>
      <p:sp>
        <p:nvSpPr>
          <p:cNvPr id="11" name="Google Shape;11;p7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2" name="Google Shape;12;p7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lvl="2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lvl="3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lvl="4" indent="-530225" algn="l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  <a:defRPr sz="3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3" name="Google Shape;13;p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6"/>
          <p:cNvSpPr txBox="1">
            <a:spLocks noGrp="1"/>
          </p:cNvSpPr>
          <p:nvPr>
            <p:ph type="body" idx="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  <a:defRPr sz="3200" i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body" idx="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Helvetica Neue"/>
              <a:buNone/>
              <a:defRPr sz="480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Subtitle" type="title">
  <p:cSld name="TITL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8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17" name="Google Shape;17;p8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Horizontal">
  <p:cSld name="Photo - Horizontal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9"/>
          <p:cNvSpPr>
            <a:spLocks noGrp="1"/>
          </p:cNvSpPr>
          <p:nvPr>
            <p:ph type="pic" idx="2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9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Center">
  <p:cSld name="Title -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0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0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Vertical">
  <p:cSld name="Photo - Vertica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1"/>
          <p:cNvSpPr>
            <a:spLocks noGrp="1"/>
          </p:cNvSpPr>
          <p:nvPr>
            <p:ph type="pic" idx="2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11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7730"/>
              </a:buClr>
              <a:buSzPts val="4000"/>
              <a:buFont typeface="Montserrat"/>
              <a:buNone/>
              <a:defRPr sz="4000">
                <a:solidFill>
                  <a:srgbClr val="F2773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body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1pPr>
            <a:lvl2pPr marL="914400" lvl="1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2pPr>
            <a:lvl3pPr marL="1371600" lvl="2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3pPr>
            <a:lvl4pPr marL="1828800" lvl="3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4pPr>
            <a:lvl5pPr marL="2286000" lvl="4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Arial"/>
              <a:buNone/>
              <a:defRPr sz="5400">
                <a:solidFill>
                  <a:srgbClr val="FFFFFF"/>
                </a:solidFill>
              </a:defRPr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- Top">
  <p:cSld name="Title - Top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2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3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ullets">
  <p:cSld name="Bulle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lvl="0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1pPr>
            <a:lvl2pPr marL="914400" lvl="1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2pPr>
            <a:lvl3pPr marL="1371600" lvl="2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3pPr>
            <a:lvl4pPr marL="1828800" lvl="3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4pPr>
            <a:lvl5pPr marL="2286000" lvl="4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343534"/>
              </a:buClr>
              <a:buSzPts val="2250"/>
              <a:buChar char="•"/>
              <a:defRPr/>
            </a:lvl5pPr>
            <a:lvl6pPr marL="2743200" lvl="5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6pPr>
            <a:lvl7pPr marL="3200400" lvl="6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7pPr>
            <a:lvl8pPr marL="3657600" lvl="7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8pPr>
            <a:lvl9pPr marL="4114800" lvl="8" indent="-371475" algn="l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SzPts val="225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hoto - 3 Up">
  <p:cSld name="Photo - 3 Up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5"/>
          <p:cNvSpPr>
            <a:spLocks noGrp="1"/>
          </p:cNvSpPr>
          <p:nvPr>
            <p:ph type="pic" idx="2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3" name="Google Shape;43;p15"/>
          <p:cNvSpPr>
            <a:spLocks noGrp="1"/>
          </p:cNvSpPr>
          <p:nvPr>
            <p:ph type="pic" idx="3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  <a:noFill/>
          <a:ln>
            <a:noFill/>
          </a:ln>
        </p:spPr>
      </p:sp>
      <p:sp>
        <p:nvSpPr>
          <p:cNvPr id="44" name="Google Shape;44;p15"/>
          <p:cNvSpPr>
            <a:spLocks noGrp="1"/>
          </p:cNvSpPr>
          <p:nvPr>
            <p:ph type="pic" idx="4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  <a:noFill/>
          <a:ln>
            <a:noFill/>
          </a:ln>
        </p:spPr>
      </p:sp>
      <p:sp>
        <p:nvSpPr>
          <p:cNvPr id="45" name="Google Shape;45;p15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1200"/>
              <a:buFont typeface="Montserrat"/>
              <a:buNone/>
              <a:defRPr sz="11200" b="1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>
            <a:lvl1pPr marL="457200" marR="0" lvl="0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66725" algn="l" rtl="0">
              <a:lnSpc>
                <a:spcPct val="120000"/>
              </a:lnSpc>
              <a:spcBef>
                <a:spcPts val="5900"/>
              </a:spcBef>
              <a:spcAft>
                <a:spcPts val="0"/>
              </a:spcAft>
              <a:buClr>
                <a:srgbClr val="FFFFFF"/>
              </a:buClr>
              <a:buSzPts val="3750"/>
              <a:buFont typeface="Arial"/>
              <a:buChar char="•"/>
              <a:defRPr sz="3000" b="0" i="0" u="none" strike="noStrike" cap="none">
                <a:solidFill>
                  <a:srgbClr val="343534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sp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730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"/>
          <p:cNvSpPr txBox="1">
            <a:spLocks noGrp="1"/>
          </p:cNvSpPr>
          <p:nvPr>
            <p:ph type="title"/>
          </p:nvPr>
        </p:nvSpPr>
        <p:spPr>
          <a:xfrm>
            <a:off x="1689100" y="163025"/>
            <a:ext cx="210057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7300" i="1">
                <a:latin typeface="Calibri"/>
                <a:ea typeface="Calibri"/>
                <a:cs typeface="Calibri"/>
                <a:sym typeface="Calibri"/>
              </a:rPr>
              <a:t>MANAGED NETWORKS</a:t>
            </a:r>
            <a:endParaRPr sz="7300"/>
          </a:p>
        </p:txBody>
      </p:sp>
      <p:pic>
        <p:nvPicPr>
          <p:cNvPr id="57" name="Google Shape;5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1048" y="1472541"/>
            <a:ext cx="22050702" cy="1172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730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"/>
          <p:cNvSpPr txBox="1">
            <a:spLocks noGrp="1"/>
          </p:cNvSpPr>
          <p:nvPr>
            <p:ph type="title"/>
          </p:nvPr>
        </p:nvSpPr>
        <p:spPr>
          <a:xfrm>
            <a:off x="1689100" y="569575"/>
            <a:ext cx="210057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7300" b="1" i="1">
                <a:latin typeface="Calibri"/>
                <a:ea typeface="Calibri"/>
                <a:cs typeface="Calibri"/>
                <a:sym typeface="Calibri"/>
              </a:rPr>
              <a:t>ONLINE VIDEO (OLV)</a:t>
            </a:r>
            <a:br>
              <a:rPr lang="en-US" sz="7300">
                <a:latin typeface="Noto Sans Symbols"/>
                <a:ea typeface="Noto Sans Symbols"/>
                <a:cs typeface="Noto Sans Symbols"/>
                <a:sym typeface="Noto Sans Symbols"/>
              </a:rPr>
            </a:br>
            <a:endParaRPr sz="7300"/>
          </a:p>
        </p:txBody>
      </p:sp>
      <p:sp>
        <p:nvSpPr>
          <p:cNvPr id="63" name="Google Shape;63;p2"/>
          <p:cNvSpPr txBox="1"/>
          <p:nvPr/>
        </p:nvSpPr>
        <p:spPr>
          <a:xfrm>
            <a:off x="8160996" y="1174217"/>
            <a:ext cx="77769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Helvetica Neue"/>
              <a:buNone/>
            </a:pPr>
            <a:r>
              <a:rPr lang="en-US" sz="40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Non-Skippable Video Advertising</a:t>
            </a:r>
            <a:endParaRPr sz="4000" b="1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4" name="Google Shape;64;p2"/>
          <p:cNvSpPr txBox="1"/>
          <p:nvPr/>
        </p:nvSpPr>
        <p:spPr>
          <a:xfrm>
            <a:off x="311800" y="2917344"/>
            <a:ext cx="11473800" cy="88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Align your brand with top-quality programming and original video content to grow your audience, resonate with consumers and drive engagement.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lt1"/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For increased impact and brand awareness, video pre- and mid-roll solutions are available on all Live and VOD video content omni-platform.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 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lt1"/>
                </a:solidFill>
                <a:latin typeface="Avenir"/>
                <a:ea typeface="Avenir"/>
                <a:cs typeface="Avenir"/>
                <a:sym typeface="Avenir"/>
              </a:rPr>
              <a:t>With average completion rates greater than  55%, this opportunity allows you to deliver more information about your brand by showing and telling our audience simultaneously. 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Font typeface="Proxima Nova"/>
              <a:buNone/>
            </a:pPr>
            <a:endParaRPr sz="1600" b="0" i="0" u="none" strike="noStrike" cap="none">
              <a:solidFill>
                <a:srgbClr val="595959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" name="Google Shape;65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785600" y="2467965"/>
            <a:ext cx="12286450" cy="77428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785600" y="10795384"/>
            <a:ext cx="12286450" cy="23618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730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"/>
          <p:cNvSpPr txBox="1">
            <a:spLocks noGrp="1"/>
          </p:cNvSpPr>
          <p:nvPr>
            <p:ph type="title"/>
          </p:nvPr>
        </p:nvSpPr>
        <p:spPr>
          <a:xfrm>
            <a:off x="1689100" y="719375"/>
            <a:ext cx="210057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7300" b="1" i="1">
                <a:latin typeface="Calibri"/>
                <a:ea typeface="Calibri"/>
                <a:cs typeface="Calibri"/>
                <a:sym typeface="Calibri"/>
              </a:rPr>
              <a:t>ONLINE DISPLAY</a:t>
            </a:r>
            <a:br>
              <a:rPr lang="en-US" sz="7300">
                <a:latin typeface="Noto Sans Symbols"/>
                <a:ea typeface="Noto Sans Symbols"/>
                <a:cs typeface="Noto Sans Symbols"/>
                <a:sym typeface="Noto Sans Symbols"/>
              </a:rPr>
            </a:br>
            <a:endParaRPr sz="7300"/>
          </a:p>
        </p:txBody>
      </p:sp>
      <p:sp>
        <p:nvSpPr>
          <p:cNvPr id="72" name="Google Shape;72;p3"/>
          <p:cNvSpPr txBox="1">
            <a:spLocks noGrp="1"/>
          </p:cNvSpPr>
          <p:nvPr>
            <p:ph type="body" idx="1"/>
          </p:nvPr>
        </p:nvSpPr>
        <p:spPr>
          <a:xfrm>
            <a:off x="364104" y="1028599"/>
            <a:ext cx="11688000" cy="73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/>
          <a:p>
            <a:pPr marL="0" marR="25400" lvl="0" indent="0" algn="l" rtl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Proxima Nova"/>
              <a:buNone/>
            </a:pPr>
            <a:r>
              <a:rPr lang="en-US" sz="3200" b="1" u="sng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Managed Networks</a:t>
            </a:r>
            <a:endParaRPr/>
          </a:p>
          <a:p>
            <a:pPr marL="0" marR="25400" lvl="0" indent="0" algn="l" rtl="0">
              <a:lnSpc>
                <a:spcPct val="115000"/>
              </a:lnSpc>
              <a:spcBef>
                <a:spcPts val="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Proxima Nova"/>
              <a:buNone/>
            </a:pPr>
            <a:r>
              <a:rPr lang="en-US" sz="3200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Targets sites that index highly for the desired target audience. Examples include Moms, Sports, Entertainment, Travel, etc. </a:t>
            </a:r>
            <a:endParaRPr/>
          </a:p>
          <a:p>
            <a:pPr marL="0" marR="25400" lvl="0" indent="0" algn="l" rtl="0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Proxima Nova"/>
              <a:buNone/>
            </a:pPr>
            <a:r>
              <a:rPr lang="en-US" sz="3200" b="1" u="sng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Audience Targeting</a:t>
            </a:r>
            <a:endParaRPr/>
          </a:p>
          <a:p>
            <a:pPr marL="0" marR="25400" lvl="0" indent="0" algn="l" rtl="0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Proxima Nova"/>
              <a:buNone/>
            </a:pPr>
            <a:r>
              <a:rPr lang="en-US" sz="3200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Behavioral data to reach highly targeted consumers by demographic, interest, intent, and branded data in audiences. Examples include Females, A18-34 auto intenders. </a:t>
            </a:r>
            <a:endParaRPr/>
          </a:p>
          <a:p>
            <a:pPr marL="0" marR="25400" lvl="0" indent="0" algn="l" rtl="0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Proxima Nova"/>
              <a:buNone/>
            </a:pPr>
            <a:r>
              <a:rPr lang="en-US" sz="3200" b="1" u="sng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Site Retargeting</a:t>
            </a:r>
            <a:endParaRPr/>
          </a:p>
          <a:p>
            <a:pPr marL="0" marR="25400" lvl="0" indent="0" algn="l" rtl="0">
              <a:lnSpc>
                <a:spcPct val="115000"/>
              </a:lnSpc>
              <a:spcBef>
                <a:spcPts val="164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Proxima Nova"/>
              <a:buNone/>
            </a:pPr>
            <a:r>
              <a:rPr lang="en-US" sz="3200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Reaching customers and prospects that have been driven to an advertisers' site and then retarget to them as they surf the web. </a:t>
            </a:r>
            <a:endParaRPr sz="3200">
              <a:solidFill>
                <a:srgbClr val="FEFE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" marR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Proxima Nova"/>
              <a:buNone/>
            </a:pPr>
            <a:r>
              <a:rPr lang="en-US" sz="3200" b="1" u="sng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Keyword Targeting </a:t>
            </a:r>
            <a:endParaRPr sz="3200">
              <a:solidFill>
                <a:srgbClr val="FEFE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0" marR="127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Proxima Nova"/>
              <a:buNone/>
            </a:pPr>
            <a:r>
              <a:rPr lang="en-US" sz="3200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Connect with highly-engaged consumers on sites and apps that index high for words and phrases related to a business or service using keywords. </a:t>
            </a:r>
            <a:endParaRPr sz="3200" u="sng">
              <a:solidFill>
                <a:srgbClr val="FEFE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" marR="12700" lvl="0" indent="0" algn="l" rtl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Proxima Nova"/>
              <a:buNone/>
            </a:pPr>
            <a:r>
              <a:rPr lang="en-US" sz="3200" b="1" u="sng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IP Address Targeting </a:t>
            </a:r>
            <a:endParaRPr sz="3200">
              <a:solidFill>
                <a:srgbClr val="FEFE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" marR="12700" lvl="0" indent="0" algn="l" rtl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Proxima Nova"/>
              <a:buNone/>
            </a:pPr>
            <a:r>
              <a:rPr lang="en-US" sz="3200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 digital ad messages to specific physical mailing addresses by matching the IP address. 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2700" marR="12700" lvl="0" indent="0" algn="l" rtl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Proxima Nova"/>
              <a:buNone/>
            </a:pPr>
            <a:r>
              <a:rPr lang="en-US" sz="3200" b="1" u="sng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Geofencing Targeting </a:t>
            </a:r>
            <a:endParaRPr sz="3200">
              <a:solidFill>
                <a:srgbClr val="FEFE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12700" marR="12700" lvl="0" indent="0" algn="l" rtl="0">
              <a:lnSpc>
                <a:spcPct val="115000"/>
              </a:lnSpc>
              <a:spcBef>
                <a:spcPts val="220"/>
              </a:spcBef>
              <a:spcAft>
                <a:spcPts val="0"/>
              </a:spcAft>
              <a:buClr>
                <a:srgbClr val="FEFEFE"/>
              </a:buClr>
              <a:buSzPts val="2400"/>
              <a:buFont typeface="Proxima Nova"/>
              <a:buNone/>
            </a:pPr>
            <a:r>
              <a:rPr lang="en-US" sz="3200">
                <a:solidFill>
                  <a:srgbClr val="FEFEFE"/>
                </a:solidFill>
                <a:latin typeface="Proxima Nova"/>
                <a:ea typeface="Proxima Nova"/>
                <a:cs typeface="Proxima Nova"/>
                <a:sym typeface="Proxima Nova"/>
              </a:rPr>
              <a:t>Deliver digital ad messages to specific physical location geofences</a:t>
            </a:r>
            <a:endParaRPr sz="3200">
              <a:solidFill>
                <a:srgbClr val="FEFEFE"/>
              </a:solidFill>
              <a:latin typeface="Proxima Nova"/>
              <a:ea typeface="Proxima Nova"/>
              <a:cs typeface="Proxima Nova"/>
              <a:sym typeface="Proxima Nova"/>
            </a:endParaRPr>
          </a:p>
          <a:p>
            <a:pPr marL="558800" lvl="0" indent="-257175" algn="l" rtl="0">
              <a:lnSpc>
                <a:spcPct val="115000"/>
              </a:lnSpc>
              <a:spcBef>
                <a:spcPts val="6100"/>
              </a:spcBef>
              <a:spcAft>
                <a:spcPts val="0"/>
              </a:spcAft>
              <a:buClr>
                <a:srgbClr val="A5A5A5"/>
              </a:buClr>
              <a:buSzPts val="4750"/>
              <a:buFont typeface="Proxima Nova"/>
              <a:buNone/>
            </a:pPr>
            <a:endParaRPr/>
          </a:p>
          <a:p>
            <a:pPr marL="558800" lvl="0" indent="-257175" algn="l" rtl="0">
              <a:lnSpc>
                <a:spcPct val="115000"/>
              </a:lnSpc>
              <a:spcBef>
                <a:spcPts val="6900"/>
              </a:spcBef>
              <a:spcAft>
                <a:spcPts val="2400"/>
              </a:spcAft>
              <a:buClr>
                <a:srgbClr val="A5A5A5"/>
              </a:buClr>
              <a:buSzPts val="4750"/>
              <a:buFont typeface="Proxima Nova"/>
              <a:buNone/>
            </a:pPr>
            <a:endParaRPr/>
          </a:p>
        </p:txBody>
      </p:sp>
      <p:pic>
        <p:nvPicPr>
          <p:cNvPr id="73" name="Google Shape;73;p3"/>
          <p:cNvPicPr preferRelativeResize="0"/>
          <p:nvPr/>
        </p:nvPicPr>
        <p:blipFill rotWithShape="1">
          <a:blip r:embed="rId3">
            <a:alphaModFix/>
          </a:blip>
          <a:srcRect l="13124" t="20090" r="14246" b="11529"/>
          <a:stretch/>
        </p:blipFill>
        <p:spPr>
          <a:xfrm>
            <a:off x="12051988" y="1136960"/>
            <a:ext cx="12279374" cy="10601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730"/>
        </a:solid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"/>
          <p:cNvSpPr txBox="1">
            <a:spLocks noGrp="1"/>
          </p:cNvSpPr>
          <p:nvPr>
            <p:ph type="title"/>
          </p:nvPr>
        </p:nvSpPr>
        <p:spPr>
          <a:xfrm>
            <a:off x="1689100" y="719350"/>
            <a:ext cx="210057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7300" b="1" i="1">
                <a:latin typeface="Calibri"/>
                <a:ea typeface="Calibri"/>
                <a:cs typeface="Calibri"/>
                <a:sym typeface="Calibri"/>
              </a:rPr>
              <a:t>CAMPAIGN REPORTING</a:t>
            </a:r>
            <a:br>
              <a:rPr lang="en-US" sz="7300">
                <a:latin typeface="Noto Sans Symbols"/>
                <a:ea typeface="Noto Sans Symbols"/>
                <a:cs typeface="Noto Sans Symbols"/>
                <a:sym typeface="Noto Sans Symbols"/>
              </a:rPr>
            </a:br>
            <a:endParaRPr sz="7300"/>
          </a:p>
        </p:txBody>
      </p:sp>
      <p:sp>
        <p:nvSpPr>
          <p:cNvPr id="79" name="Google Shape;79;p4"/>
          <p:cNvSpPr txBox="1">
            <a:spLocks noGrp="1"/>
          </p:cNvSpPr>
          <p:nvPr>
            <p:ph type="body" idx="1"/>
          </p:nvPr>
        </p:nvSpPr>
        <p:spPr>
          <a:xfrm>
            <a:off x="851975" y="1930075"/>
            <a:ext cx="10223400" cy="11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558800" lvl="0" indent="-558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</a:pPr>
            <a:r>
              <a:rPr lang="en-US"/>
              <a:t>Reporting Platform for Updated Data and Transparency on the Campaign Performance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</a:pPr>
            <a:r>
              <a:rPr lang="en-US"/>
              <a:t>Platform Updates Multiple Times a Day with Data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</a:pPr>
            <a:r>
              <a:rPr lang="en-US"/>
              <a:t>CTV/OTT Lift Pixel Provided to Track Lift from the TV Spots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</a:pPr>
            <a:r>
              <a:rPr lang="en-US"/>
              <a:t>Completion Rates for all Video Reported On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</a:pPr>
            <a:r>
              <a:rPr lang="en-US"/>
              <a:t>Click &amp; Conversion (if applicable) tracking on OLV and Display</a:t>
            </a:r>
            <a:endParaRPr/>
          </a:p>
          <a:p>
            <a:pPr marL="558800" lvl="0" indent="-558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Char char="•"/>
            </a:pPr>
            <a:r>
              <a:rPr lang="en-US"/>
              <a:t>Data is 3</a:t>
            </a:r>
            <a:r>
              <a:rPr lang="en-US" baseline="30000"/>
              <a:t>rd</a:t>
            </a:r>
            <a:r>
              <a:rPr lang="en-US"/>
              <a:t> Party Validated by Oracle MOAT</a:t>
            </a:r>
            <a:endParaRPr/>
          </a:p>
          <a:p>
            <a:pPr marL="1117600" lvl="1" indent="-558800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SzPts val="4750"/>
              <a:buFont typeface="Helvetica Neue"/>
              <a:buChar char="•"/>
            </a:pPr>
            <a:r>
              <a:rPr lang="en-US"/>
              <a:t>Gold Standard in Industry</a:t>
            </a:r>
            <a:endParaRPr/>
          </a:p>
          <a:p>
            <a:pPr marL="558800" lvl="0" indent="-257175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ts val="4750"/>
              <a:buFont typeface="Helvetica Neue"/>
              <a:buNone/>
            </a:pPr>
            <a:endParaRPr/>
          </a:p>
        </p:txBody>
      </p:sp>
      <p:pic>
        <p:nvPicPr>
          <p:cNvPr id="80" name="Google Shape;80;p4" descr="Graphical user interface, map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48175" y="1930075"/>
            <a:ext cx="12502649" cy="9855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7730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5"/>
          <p:cNvSpPr txBox="1">
            <a:spLocks noGrp="1"/>
          </p:cNvSpPr>
          <p:nvPr>
            <p:ph type="title"/>
          </p:nvPr>
        </p:nvSpPr>
        <p:spPr>
          <a:xfrm>
            <a:off x="1689150" y="590975"/>
            <a:ext cx="21005700" cy="111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alibri"/>
              <a:buNone/>
            </a:pPr>
            <a:r>
              <a:rPr lang="en-US" sz="7300" i="1">
                <a:latin typeface="Calibri"/>
                <a:ea typeface="Calibri"/>
                <a:cs typeface="Calibri"/>
                <a:sym typeface="Calibri"/>
              </a:rPr>
              <a:t>PROPOSAL OUTLIINE</a:t>
            </a:r>
            <a:endParaRPr sz="7300"/>
          </a:p>
        </p:txBody>
      </p:sp>
      <p:sp>
        <p:nvSpPr>
          <p:cNvPr id="86" name="Google Shape;86;p5"/>
          <p:cNvSpPr txBox="1">
            <a:spLocks noGrp="1"/>
          </p:cNvSpPr>
          <p:nvPr>
            <p:ph type="body" idx="1"/>
          </p:nvPr>
        </p:nvSpPr>
        <p:spPr>
          <a:xfrm>
            <a:off x="717550" y="1707875"/>
            <a:ext cx="21805900" cy="1150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normAutofit/>
          </a:bodyPr>
          <a:lstStyle/>
          <a:p>
            <a:pPr marL="558800" lvl="0" indent="-558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Geography: State of Texas</a:t>
            </a:r>
            <a:endParaRPr dirty="0"/>
          </a:p>
          <a:p>
            <a:pPr marL="558800" lvl="0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Targeting: Insurance Agents – Property &amp; Casualty</a:t>
            </a:r>
            <a:endParaRPr dirty="0"/>
          </a:p>
          <a:p>
            <a:pPr marL="558800" lvl="0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34,731 email addresses of Insurance Agents/Brokers that we have opted-in for owners, partners, CEO, CFO, principal</a:t>
            </a:r>
            <a:endParaRPr dirty="0"/>
          </a:p>
          <a:p>
            <a:pPr marL="1117600" lvl="1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Cost to deploy email per month: $278</a:t>
            </a:r>
            <a:endParaRPr dirty="0"/>
          </a:p>
          <a:p>
            <a:pPr marL="558800" lvl="0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Geofencing using Provided Address Data</a:t>
            </a:r>
            <a:endParaRPr dirty="0"/>
          </a:p>
          <a:p>
            <a:pPr marL="1117600" lvl="1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Banners &amp; Video Ads</a:t>
            </a:r>
            <a:endParaRPr dirty="0"/>
          </a:p>
          <a:p>
            <a:pPr marL="1117600" lvl="1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200,000 Banner Ad Impressions</a:t>
            </a:r>
            <a:endParaRPr dirty="0"/>
          </a:p>
          <a:p>
            <a:pPr marL="1117600" lvl="1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116,667 Video Ad Impressions </a:t>
            </a:r>
            <a:endParaRPr dirty="0"/>
          </a:p>
          <a:p>
            <a:pPr marL="1117600" lvl="1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$2200 for Banner &amp; Video Ads</a:t>
            </a:r>
            <a:endParaRPr dirty="0"/>
          </a:p>
          <a:p>
            <a:pPr marL="1117600" lvl="1" indent="-558800" algn="l" rtl="0">
              <a:lnSpc>
                <a:spcPct val="115000"/>
              </a:lnSpc>
              <a:spcBef>
                <a:spcPts val="2700"/>
              </a:spcBef>
              <a:spcAft>
                <a:spcPts val="0"/>
              </a:spcAft>
              <a:buSzPct val="125000"/>
              <a:buFont typeface="Helvetica Neue"/>
              <a:buChar char="•"/>
            </a:pPr>
            <a:r>
              <a:rPr lang="en-US" dirty="0"/>
              <a:t>Total Cost is $2478/month</a:t>
            </a:r>
            <a:endParaRPr dirty="0"/>
          </a:p>
          <a:p>
            <a:pPr marL="558800" lvl="0" indent="-279796" algn="l" rtl="0">
              <a:lnSpc>
                <a:spcPct val="100000"/>
              </a:lnSpc>
              <a:spcBef>
                <a:spcPts val="4500"/>
              </a:spcBef>
              <a:spcAft>
                <a:spcPts val="0"/>
              </a:spcAft>
              <a:buClr>
                <a:srgbClr val="FFFFFF"/>
              </a:buClr>
              <a:buSzPct val="125000"/>
              <a:buFont typeface="Helvetica Neue"/>
              <a:buNone/>
            </a:pPr>
            <a:endParaRPr dirty="0"/>
          </a:p>
        </p:txBody>
      </p:sp>
      <p:pic>
        <p:nvPicPr>
          <p:cNvPr id="3" name="Picture 2" descr="A picture containing screenshot, text&#10;&#10;Description automatically generated">
            <a:extLst>
              <a:ext uri="{FF2B5EF4-FFF2-40B4-BE49-F238E27FC236}">
                <a16:creationId xmlns:a16="http://schemas.microsoft.com/office/drawing/2014/main" id="{3FEB764D-52E0-A7C1-B13A-CFB357F304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1974" y="1439219"/>
            <a:ext cx="15882026" cy="1226886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366</Words>
  <Application>Microsoft Office PowerPoint</Application>
  <PresentationFormat>Custom</PresentationFormat>
  <Paragraphs>40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Noto Sans Symbols</vt:lpstr>
      <vt:lpstr>Helvetica Neue</vt:lpstr>
      <vt:lpstr>Arial</vt:lpstr>
      <vt:lpstr>Calibri</vt:lpstr>
      <vt:lpstr>Proxima Nova</vt:lpstr>
      <vt:lpstr>Avenir</vt:lpstr>
      <vt:lpstr>Helvetica Neue Light</vt:lpstr>
      <vt:lpstr>Montserrat</vt:lpstr>
      <vt:lpstr>Black</vt:lpstr>
      <vt:lpstr>MANAGED NETWORKS</vt:lpstr>
      <vt:lpstr>ONLINE VIDEO (OLV) </vt:lpstr>
      <vt:lpstr>ONLINE DISPLAY </vt:lpstr>
      <vt:lpstr>CAMPAIGN REPORTING </vt:lpstr>
      <vt:lpstr>PROPOSAL OUTLIINE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NETWORKS</dc:title>
  <cp:lastModifiedBy>Adam Minic</cp:lastModifiedBy>
  <cp:revision>1</cp:revision>
  <dcterms:modified xsi:type="dcterms:W3CDTF">2023-06-21T22:38:17Z</dcterms:modified>
</cp:coreProperties>
</file>