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D08"/>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26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213708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152775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362476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187134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25927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251898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379924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416517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32326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112350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14B8E5-A640-4DD4-8706-1D316ADF2F9A}"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B2AC5-B595-4076-99F6-CA8A74A5EA97}" type="slidenum">
              <a:rPr lang="en-US" smtClean="0"/>
              <a:t>‹#›</a:t>
            </a:fld>
            <a:endParaRPr lang="en-US" dirty="0"/>
          </a:p>
        </p:txBody>
      </p:sp>
    </p:spTree>
    <p:extLst>
      <p:ext uri="{BB962C8B-B14F-4D97-AF65-F5344CB8AC3E}">
        <p14:creationId xmlns:p14="http://schemas.microsoft.com/office/powerpoint/2010/main" val="316203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B14B8E5-A640-4DD4-8706-1D316ADF2F9A}" type="datetimeFigureOut">
              <a:rPr lang="en-US" smtClean="0"/>
              <a:t>6/21/2023</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6B2AC5-B595-4076-99F6-CA8A74A5EA97}" type="slidenum">
              <a:rPr lang="en-US" smtClean="0"/>
              <a:t>‹#›</a:t>
            </a:fld>
            <a:endParaRPr lang="en-US" dirty="0"/>
          </a:p>
        </p:txBody>
      </p:sp>
    </p:spTree>
    <p:extLst>
      <p:ext uri="{BB962C8B-B14F-4D97-AF65-F5344CB8AC3E}">
        <p14:creationId xmlns:p14="http://schemas.microsoft.com/office/powerpoint/2010/main" val="190275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0.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C3331E-BA8F-26E7-A959-606DD60A479F}"/>
              </a:ext>
            </a:extLst>
          </p:cNvPr>
          <p:cNvSpPr>
            <a:spLocks noGrp="1"/>
          </p:cNvSpPr>
          <p:nvPr>
            <p:ph type="subTitle" idx="1"/>
          </p:nvPr>
        </p:nvSpPr>
        <p:spPr>
          <a:xfrm>
            <a:off x="0" y="1871508"/>
            <a:ext cx="6858000" cy="303213"/>
          </a:xfrm>
        </p:spPr>
        <p:txBody>
          <a:bodyPr>
            <a:normAutofit lnSpcReduction="10000"/>
          </a:bodyPr>
          <a:lstStyle/>
          <a:p>
            <a:r>
              <a:rPr kumimoji="0" lang="en-US" altLang="en-US" sz="1600" i="0" u="none" strike="noStrike" cap="none" normalizeH="0" baseline="0" dirty="0">
                <a:ln>
                  <a:noFill/>
                </a:ln>
                <a:solidFill>
                  <a:srgbClr val="F84D08"/>
                </a:solidFill>
                <a:effectLst/>
                <a:latin typeface="OpenSans-Semibold"/>
                <a:ea typeface="Calibri" panose="020F0502020204030204" pitchFamily="34" charset="0"/>
                <a:cs typeface="OpenSans-Semibold" charset="0"/>
              </a:rPr>
              <a:t>Restricted Categories</a:t>
            </a:r>
            <a:endParaRPr lang="en-US" sz="1600" dirty="0">
              <a:solidFill>
                <a:srgbClr val="F84D08"/>
              </a:solidFill>
              <a:latin typeface="OpenSans-Semibold"/>
            </a:endParaRPr>
          </a:p>
        </p:txBody>
      </p:sp>
      <p:sp>
        <p:nvSpPr>
          <p:cNvPr id="4" name="Rectangle 2">
            <a:extLst>
              <a:ext uri="{FF2B5EF4-FFF2-40B4-BE49-F238E27FC236}">
                <a16:creationId xmlns:a16="http://schemas.microsoft.com/office/drawing/2014/main" id="{DC40BF1D-7589-4B51-893F-2C2FBD40FD6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a:extLst>
              <a:ext uri="{FF2B5EF4-FFF2-40B4-BE49-F238E27FC236}">
                <a16:creationId xmlns:a16="http://schemas.microsoft.com/office/drawing/2014/main" id="{12F3DF59-1180-3330-26C4-FE3AB7D70469}"/>
              </a:ext>
            </a:extLst>
          </p:cNvPr>
          <p:cNvSpPr txBox="1"/>
          <p:nvPr/>
        </p:nvSpPr>
        <p:spPr>
          <a:xfrm>
            <a:off x="0" y="316345"/>
            <a:ext cx="6858000" cy="49244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err="1">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ConsulTV</a:t>
            </a:r>
            <a:r>
              <a:rPr kumimoji="0" lang="en-US" altLang="en-US" sz="2600" b="1" i="0" u="none" strike="noStrike" cap="none" normalizeH="0" baseline="0" dirty="0">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 Sensitive Categories and Guidelines</a:t>
            </a:r>
            <a:endParaRPr kumimoji="0" lang="en-US" altLang="en-US" sz="2600" b="1" i="0" u="none" strike="noStrike" cap="none" normalizeH="0" baseline="0" dirty="0">
              <a:ln>
                <a:noFill/>
              </a:ln>
              <a:solidFill>
                <a:schemeClr val="tx1">
                  <a:lumMod val="65000"/>
                  <a:lumOff val="35000"/>
                </a:schemeClr>
              </a:solidFill>
              <a:effectLst/>
              <a:latin typeface="Arial" panose="020B0604020202020204" pitchFamily="34" charset="0"/>
            </a:endParaRPr>
          </a:p>
        </p:txBody>
      </p:sp>
      <p:pic>
        <p:nvPicPr>
          <p:cNvPr id="9" name="Picture 8">
            <a:extLst>
              <a:ext uri="{FF2B5EF4-FFF2-40B4-BE49-F238E27FC236}">
                <a16:creationId xmlns:a16="http://schemas.microsoft.com/office/drawing/2014/main" id="{09F79C14-391B-D08C-A154-C93E45F688E9}"/>
              </a:ext>
            </a:extLst>
          </p:cNvPr>
          <p:cNvPicPr>
            <a:picLocks noChangeAspect="1"/>
          </p:cNvPicPr>
          <p:nvPr/>
        </p:nvPicPr>
        <p:blipFill>
          <a:blip r:embed="rId2"/>
          <a:stretch>
            <a:fillRect/>
          </a:stretch>
        </p:blipFill>
        <p:spPr>
          <a:xfrm>
            <a:off x="0" y="904175"/>
            <a:ext cx="6858000" cy="810285"/>
          </a:xfrm>
          <a:prstGeom prst="rect">
            <a:avLst/>
          </a:prstGeom>
        </p:spPr>
      </p:pic>
      <p:sp>
        <p:nvSpPr>
          <p:cNvPr id="11" name="TextBox 10">
            <a:extLst>
              <a:ext uri="{FF2B5EF4-FFF2-40B4-BE49-F238E27FC236}">
                <a16:creationId xmlns:a16="http://schemas.microsoft.com/office/drawing/2014/main" id="{D097098D-9CBC-A4E1-CFDB-A54F3230998F}"/>
              </a:ext>
            </a:extLst>
          </p:cNvPr>
          <p:cNvSpPr txBox="1"/>
          <p:nvPr/>
        </p:nvSpPr>
        <p:spPr>
          <a:xfrm>
            <a:off x="107344" y="940825"/>
            <a:ext cx="6750656" cy="707886"/>
          </a:xfrm>
          <a:prstGeom prst="rect">
            <a:avLst/>
          </a:prstGeom>
          <a:noFill/>
        </p:spPr>
        <p:txBody>
          <a:bodyPr wrap="square">
            <a:spAutoFit/>
          </a:bodyPr>
          <a:lstStyle/>
          <a:p>
            <a:r>
              <a:rPr kumimoji="0" lang="en-US" altLang="en-US" sz="10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OpenSans-Semibold" charset="0"/>
              </a:rPr>
              <a:t>Online policies vary and restrictions may apply depending on the product or services being promoted and the geographic location being targeted. The following categories are considered restricted due to content that may be considered legally or culturally sensitive. The promotion of products and/or services in these categories is allowed, but on a limited basis and under certain guidelines. These policies are reviewed regularly and are subject to change.</a:t>
            </a:r>
            <a:endParaRPr kumimoji="0" lang="en-US" altLang="en-US" sz="1000" b="0" i="0" u="none" strike="noStrike" cap="none" normalizeH="0" baseline="0" dirty="0">
              <a:ln>
                <a:noFill/>
              </a:ln>
              <a:solidFill>
                <a:schemeClr val="bg1"/>
              </a:solidFill>
              <a:effectLst/>
              <a:latin typeface="Arial" panose="020B0604020202020204" pitchFamily="34" charset="0"/>
            </a:endParaRPr>
          </a:p>
        </p:txBody>
      </p:sp>
      <p:sp>
        <p:nvSpPr>
          <p:cNvPr id="15" name="TextBox 14">
            <a:extLst>
              <a:ext uri="{FF2B5EF4-FFF2-40B4-BE49-F238E27FC236}">
                <a16:creationId xmlns:a16="http://schemas.microsoft.com/office/drawing/2014/main" id="{FE7A9B86-413F-5C74-1D3E-D64868EEAFED}"/>
              </a:ext>
            </a:extLst>
          </p:cNvPr>
          <p:cNvSpPr txBox="1"/>
          <p:nvPr/>
        </p:nvSpPr>
        <p:spPr>
          <a:xfrm>
            <a:off x="-30483" y="5833957"/>
            <a:ext cx="6858000" cy="338554"/>
          </a:xfrm>
          <a:prstGeom prst="rect">
            <a:avLst/>
          </a:prstGeom>
          <a:noFill/>
        </p:spPr>
        <p:txBody>
          <a:bodyPr wrap="square">
            <a:spAutoFit/>
          </a:bodyPr>
          <a:lstStyle/>
          <a:p>
            <a:pPr algn="ctr"/>
            <a:r>
              <a:rPr lang="en-US" sz="1600" b="0" i="0" u="none" strike="noStrike" baseline="0" dirty="0">
                <a:solidFill>
                  <a:srgbClr val="F84D08"/>
                </a:solidFill>
                <a:latin typeface="OpenSans-Semibold"/>
              </a:rPr>
              <a:t>Prohibited</a:t>
            </a:r>
            <a:r>
              <a:rPr kumimoji="0" lang="en-US" altLang="en-US" sz="1600" i="0" u="none" strike="noStrike" cap="none" normalizeH="0" baseline="0" dirty="0">
                <a:ln>
                  <a:noFill/>
                </a:ln>
                <a:solidFill>
                  <a:srgbClr val="F84D08"/>
                </a:solidFill>
                <a:effectLst/>
                <a:latin typeface="OpenSans-Semibold"/>
                <a:ea typeface="Calibri" panose="020F0502020204030204" pitchFamily="34" charset="0"/>
                <a:cs typeface="OpenSans-Semibold" charset="0"/>
              </a:rPr>
              <a:t> Categories</a:t>
            </a:r>
            <a:endParaRPr lang="en-US" sz="1600" dirty="0">
              <a:solidFill>
                <a:srgbClr val="F84D08"/>
              </a:solidFill>
              <a:latin typeface="OpenSans-Semibold"/>
            </a:endParaRPr>
          </a:p>
        </p:txBody>
      </p:sp>
      <p:sp>
        <p:nvSpPr>
          <p:cNvPr id="27" name="TextBox 26">
            <a:extLst>
              <a:ext uri="{FF2B5EF4-FFF2-40B4-BE49-F238E27FC236}">
                <a16:creationId xmlns:a16="http://schemas.microsoft.com/office/drawing/2014/main" id="{CBE0DB3C-73FC-779E-6018-0476139723C9}"/>
              </a:ext>
            </a:extLst>
          </p:cNvPr>
          <p:cNvSpPr txBox="1"/>
          <p:nvPr/>
        </p:nvSpPr>
        <p:spPr>
          <a:xfrm>
            <a:off x="0" y="7537699"/>
            <a:ext cx="6858000" cy="338554"/>
          </a:xfrm>
          <a:prstGeom prst="rect">
            <a:avLst/>
          </a:prstGeom>
          <a:noFill/>
        </p:spPr>
        <p:txBody>
          <a:bodyPr wrap="square">
            <a:spAutoFit/>
          </a:bodyPr>
          <a:lstStyle/>
          <a:p>
            <a:pPr algn="ctr"/>
            <a:r>
              <a:rPr lang="en-US" sz="1600" b="0" i="0" u="none" strike="noStrike" baseline="0" dirty="0">
                <a:solidFill>
                  <a:srgbClr val="F84D08"/>
                </a:solidFill>
                <a:latin typeface="OpenSans-Semibold"/>
              </a:rPr>
              <a:t>General Guidelines</a:t>
            </a:r>
            <a:endParaRPr lang="en-US" sz="1800" dirty="0">
              <a:solidFill>
                <a:srgbClr val="F84D08"/>
              </a:solidFill>
              <a:latin typeface="OpenSans-Semibold"/>
            </a:endParaRPr>
          </a:p>
        </p:txBody>
      </p:sp>
      <p:sp>
        <p:nvSpPr>
          <p:cNvPr id="28" name="TextBox 27">
            <a:extLst>
              <a:ext uri="{FF2B5EF4-FFF2-40B4-BE49-F238E27FC236}">
                <a16:creationId xmlns:a16="http://schemas.microsoft.com/office/drawing/2014/main" id="{8E88DC49-BED6-2B5D-C68C-6D6998FCC7E9}"/>
              </a:ext>
            </a:extLst>
          </p:cNvPr>
          <p:cNvSpPr txBox="1"/>
          <p:nvPr/>
        </p:nvSpPr>
        <p:spPr>
          <a:xfrm>
            <a:off x="280283" y="7856223"/>
            <a:ext cx="6470373" cy="507831"/>
          </a:xfrm>
          <a:prstGeom prst="rect">
            <a:avLst/>
          </a:prstGeom>
          <a:solidFill>
            <a:schemeClr val="bg1">
              <a:lumMod val="95000"/>
            </a:schemeClr>
          </a:solidFill>
        </p:spPr>
        <p:txBody>
          <a:bodyPr wrap="square" rtlCol="0">
            <a:spAutoFit/>
          </a:bodyPr>
          <a:lstStyle/>
          <a:p>
            <a:pPr marL="171450" indent="-171450" algn="l">
              <a:buFont typeface="Arial" panose="020B0604020202020204" pitchFamily="34" charset="0"/>
              <a:buChar char="•"/>
            </a:pPr>
            <a:r>
              <a:rPr lang="en-US" sz="900" b="0" i="0" u="none" strike="noStrike" baseline="0" dirty="0">
                <a:solidFill>
                  <a:srgbClr val="4A4A4A"/>
                </a:solidFill>
                <a:latin typeface="+mj-lt"/>
              </a:rPr>
              <a:t>Campaigns will be run on a conditional basis. Exchanges and publishers have the final approval. We cannot guarantee delivery.</a:t>
            </a:r>
          </a:p>
          <a:p>
            <a:pPr marL="171450" indent="-171450" algn="l">
              <a:buFont typeface="Arial" panose="020B0604020202020204" pitchFamily="34" charset="0"/>
              <a:buChar char="•"/>
            </a:pPr>
            <a:r>
              <a:rPr lang="en-US" sz="900" b="0" i="0" u="none" strike="noStrike" baseline="0" dirty="0">
                <a:solidFill>
                  <a:srgbClr val="4A4A4A"/>
                </a:solidFill>
                <a:latin typeface="+mj-lt"/>
              </a:rPr>
              <a:t>Geo and demographic targeting may be limited. By default, we will target Adults 18+ (21+ for alcohol-related products and services)</a:t>
            </a:r>
          </a:p>
          <a:p>
            <a:pPr marL="171450" indent="-171450" algn="l">
              <a:buFont typeface="Arial" panose="020B0604020202020204" pitchFamily="34" charset="0"/>
              <a:buChar char="•"/>
            </a:pPr>
            <a:r>
              <a:rPr lang="en-US" sz="900" b="0" i="0" u="none" strike="noStrike" baseline="0" dirty="0">
                <a:solidFill>
                  <a:srgbClr val="4A4A4A"/>
                </a:solidFill>
                <a:latin typeface="+mj-lt"/>
              </a:rPr>
              <a:t>The creative and the landing page URL must be approved by the Compulse team.</a:t>
            </a:r>
            <a:endParaRPr lang="en-US" sz="900" dirty="0">
              <a:latin typeface="+mj-lt"/>
            </a:endParaRPr>
          </a:p>
        </p:txBody>
      </p:sp>
      <p:sp>
        <p:nvSpPr>
          <p:cNvPr id="33" name="TextBox 32">
            <a:extLst>
              <a:ext uri="{FF2B5EF4-FFF2-40B4-BE49-F238E27FC236}">
                <a16:creationId xmlns:a16="http://schemas.microsoft.com/office/drawing/2014/main" id="{B59A771E-B5E9-6B98-AB56-F2FC0F0B949A}"/>
              </a:ext>
            </a:extLst>
          </p:cNvPr>
          <p:cNvSpPr txBox="1"/>
          <p:nvPr/>
        </p:nvSpPr>
        <p:spPr>
          <a:xfrm>
            <a:off x="202300" y="8596822"/>
            <a:ext cx="2381874"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1" u="none" strike="noStrike" kern="1200" cap="none" spc="0" normalizeH="0" baseline="0" noProof="0" dirty="0">
                <a:ln>
                  <a:noFill/>
                </a:ln>
                <a:solidFill>
                  <a:srgbClr val="4A4A4A"/>
                </a:solidFill>
                <a:effectLst/>
                <a:uLnTx/>
                <a:uFillTx/>
                <a:latin typeface="OpenSans-Italic"/>
                <a:ea typeface="+mn-ea"/>
                <a:cs typeface="+mn-cs"/>
              </a:rPr>
              <a:t>© 2022 </a:t>
            </a:r>
            <a:r>
              <a:rPr kumimoji="0" lang="en-US" sz="600" b="0" i="1" u="none" strike="noStrike" kern="1200" cap="none" spc="0" normalizeH="0" baseline="0" noProof="0" dirty="0" err="1">
                <a:ln>
                  <a:noFill/>
                </a:ln>
                <a:solidFill>
                  <a:srgbClr val="4A4A4A"/>
                </a:solidFill>
                <a:effectLst/>
                <a:uLnTx/>
                <a:uFillTx/>
                <a:latin typeface="OpenSans-Italic"/>
                <a:ea typeface="+mn-ea"/>
                <a:cs typeface="+mn-cs"/>
              </a:rPr>
              <a:t>ConsulTV</a:t>
            </a:r>
            <a:r>
              <a:rPr kumimoji="0" lang="en-US" sz="600" b="0" i="1" u="none" strike="noStrike" kern="1200" cap="none" spc="0" normalizeH="0" baseline="0" noProof="0" dirty="0">
                <a:ln>
                  <a:noFill/>
                </a:ln>
                <a:solidFill>
                  <a:srgbClr val="4A4A4A"/>
                </a:solidFill>
                <a:effectLst/>
                <a:uLnTx/>
                <a:uFillTx/>
                <a:latin typeface="OpenSans-Italic"/>
                <a:ea typeface="+mn-ea"/>
                <a:cs typeface="+mn-cs"/>
              </a:rPr>
              <a:t>. All Rights Reserved | Confidential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4A4A4A"/>
                </a:solidFill>
                <a:effectLst/>
                <a:uLnTx/>
                <a:uFillTx/>
                <a:latin typeface="OpenSans"/>
                <a:ea typeface="+mn-ea"/>
                <a:cs typeface="+mn-cs"/>
              </a:rPr>
              <a:t>The information contained in this document is confidential, privileged,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4A4A4A"/>
                </a:solidFill>
                <a:effectLst/>
                <a:uLnTx/>
                <a:uFillTx/>
                <a:latin typeface="OpenSans"/>
                <a:ea typeface="+mn-ea"/>
                <a:cs typeface="+mn-cs"/>
              </a:rPr>
              <a:t>and only for the intended recipient. It may not be used, published 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4A4A4A"/>
                </a:solidFill>
                <a:effectLst/>
                <a:uLnTx/>
                <a:uFillTx/>
                <a:latin typeface="OpenSans"/>
                <a:ea typeface="+mn-ea"/>
                <a:cs typeface="+mn-cs"/>
              </a:rPr>
              <a:t>redistributed without the prior written consent of </a:t>
            </a:r>
            <a:r>
              <a:rPr kumimoji="0" lang="en-US" sz="600" b="0" i="0" u="none" strike="noStrike" kern="1200" cap="none" spc="0" normalizeH="0" baseline="0" noProof="0" dirty="0" err="1">
                <a:ln>
                  <a:noFill/>
                </a:ln>
                <a:solidFill>
                  <a:srgbClr val="4A4A4A"/>
                </a:solidFill>
                <a:effectLst/>
                <a:uLnTx/>
                <a:uFillTx/>
                <a:latin typeface="OpenSans"/>
                <a:ea typeface="+mn-ea"/>
                <a:cs typeface="+mn-cs"/>
              </a:rPr>
              <a:t>ConsulTV</a:t>
            </a:r>
            <a:r>
              <a:rPr kumimoji="0" lang="en-US" sz="600" b="0" i="0" u="none" strike="noStrike" kern="1200" cap="none" spc="0" normalizeH="0" baseline="0" noProof="0" dirty="0">
                <a:ln>
                  <a:noFill/>
                </a:ln>
                <a:solidFill>
                  <a:srgbClr val="4A4A4A"/>
                </a:solidFill>
                <a:effectLst/>
                <a:uLnTx/>
                <a:uFillTx/>
                <a:latin typeface="OpenSans"/>
                <a:ea typeface="+mn-ea"/>
                <a:cs typeface="+mn-cs"/>
              </a:rPr>
              <a:t>.</a:t>
            </a:r>
            <a:endParaRPr kumimoji="0" lang="en-US"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Subtitle 2">
            <a:extLst>
              <a:ext uri="{FF2B5EF4-FFF2-40B4-BE49-F238E27FC236}">
                <a16:creationId xmlns:a16="http://schemas.microsoft.com/office/drawing/2014/main" id="{127A7F11-80A7-5321-C22D-F4D8EFB87C29}"/>
              </a:ext>
            </a:extLst>
          </p:cNvPr>
          <p:cNvSpPr txBox="1">
            <a:spLocks/>
          </p:cNvSpPr>
          <p:nvPr/>
        </p:nvSpPr>
        <p:spPr>
          <a:xfrm>
            <a:off x="772175" y="2147766"/>
            <a:ext cx="2517045" cy="161885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10000"/>
              </a:lnSpc>
              <a:spcBef>
                <a:spcPts val="0"/>
              </a:spcBef>
              <a:spcAft>
                <a:spcPts val="200"/>
              </a:spcAft>
            </a:pPr>
            <a:r>
              <a:rPr lang="en-US" sz="1100" b="1" dirty="0"/>
              <a:t>Alcohol</a:t>
            </a:r>
          </a:p>
          <a:p>
            <a:pPr marL="171450" indent="-171450" algn="l">
              <a:lnSpc>
                <a:spcPct val="100000"/>
              </a:lnSpc>
              <a:spcBef>
                <a:spcPts val="0"/>
              </a:spcBef>
              <a:spcAft>
                <a:spcPts val="600"/>
              </a:spcAft>
              <a:buFont typeface="Arial" panose="020B0604020202020204" pitchFamily="34" charset="0"/>
              <a:buChar char="•"/>
            </a:pPr>
            <a:r>
              <a:rPr lang="en-US" sz="800" dirty="0"/>
              <a:t>M</a:t>
            </a:r>
            <a:r>
              <a:rPr lang="en-US" sz="700" dirty="0"/>
              <a:t>ust be targeted to those over the legal drinking age.</a:t>
            </a:r>
          </a:p>
          <a:p>
            <a:pPr marL="171450" indent="-171450" algn="l">
              <a:lnSpc>
                <a:spcPct val="150000"/>
              </a:lnSpc>
              <a:spcBef>
                <a:spcPts val="0"/>
              </a:spcBef>
              <a:buFont typeface="Arial" panose="020B0604020202020204" pitchFamily="34" charset="0"/>
              <a:buChar char="•"/>
            </a:pPr>
            <a:r>
              <a:rPr lang="en-US" sz="700" dirty="0"/>
              <a:t>Ad must follow all applicable laws and industry standards </a:t>
            </a:r>
          </a:p>
          <a:p>
            <a:pPr algn="l">
              <a:lnSpc>
                <a:spcPct val="100000"/>
              </a:lnSpc>
              <a:spcBef>
                <a:spcPts val="0"/>
              </a:spcBef>
            </a:pPr>
            <a:r>
              <a:rPr lang="en-US" sz="700" dirty="0"/>
              <a:t>        for any location you are targeting.</a:t>
            </a:r>
          </a:p>
          <a:p>
            <a:pPr marL="171450" indent="-171450" algn="l">
              <a:lnSpc>
                <a:spcPct val="150000"/>
              </a:lnSpc>
              <a:spcBef>
                <a:spcPts val="0"/>
              </a:spcBef>
              <a:buFont typeface="Arial" panose="020B0604020202020204" pitchFamily="34" charset="0"/>
              <a:buChar char="•"/>
            </a:pPr>
            <a:r>
              <a:rPr lang="en-US" sz="700" dirty="0"/>
              <a:t>Creative cannot show alcohol consumption in conjunction </a:t>
            </a:r>
          </a:p>
          <a:p>
            <a:pPr algn="l">
              <a:lnSpc>
                <a:spcPct val="100000"/>
              </a:lnSpc>
              <a:spcBef>
                <a:spcPts val="0"/>
              </a:spcBef>
              <a:spcAft>
                <a:spcPts val="600"/>
              </a:spcAft>
            </a:pPr>
            <a:r>
              <a:rPr lang="en-US" sz="700" dirty="0"/>
              <a:t>        with the operation of vehicles of any kind.</a:t>
            </a:r>
          </a:p>
          <a:p>
            <a:pPr marL="171450" indent="-171450" algn="l">
              <a:lnSpc>
                <a:spcPct val="100000"/>
              </a:lnSpc>
              <a:spcBef>
                <a:spcPts val="0"/>
              </a:spcBef>
              <a:buFont typeface="Arial" panose="020B0604020202020204" pitchFamily="34" charset="0"/>
              <a:buChar char="•"/>
            </a:pPr>
            <a:r>
              <a:rPr lang="en-US" sz="700" dirty="0"/>
              <a:t>Creative cannot imply that drinking alcohol will improve </a:t>
            </a:r>
          </a:p>
          <a:p>
            <a:pPr algn="l">
              <a:lnSpc>
                <a:spcPct val="100000"/>
              </a:lnSpc>
              <a:spcBef>
                <a:spcPts val="0"/>
              </a:spcBef>
              <a:spcAft>
                <a:spcPts val="600"/>
              </a:spcAft>
            </a:pPr>
            <a:r>
              <a:rPr lang="en-US" sz="700" dirty="0"/>
              <a:t>        health or provide any therapeutic benefits.</a:t>
            </a:r>
          </a:p>
          <a:p>
            <a:pPr marL="171450" indent="-171450" algn="l">
              <a:lnSpc>
                <a:spcPct val="100000"/>
              </a:lnSpc>
              <a:spcBef>
                <a:spcPts val="0"/>
              </a:spcBef>
              <a:buFont typeface="Arial" panose="020B0604020202020204" pitchFamily="34" charset="0"/>
              <a:buChar char="•"/>
            </a:pPr>
            <a:r>
              <a:rPr lang="en-US" sz="700" dirty="0"/>
              <a:t>Ad cannot imply that drinking alcohol will improve a </a:t>
            </a:r>
          </a:p>
          <a:p>
            <a:pPr algn="l">
              <a:lnSpc>
                <a:spcPct val="100000"/>
              </a:lnSpc>
              <a:spcBef>
                <a:spcPts val="0"/>
              </a:spcBef>
            </a:pPr>
            <a:r>
              <a:rPr lang="en-US" sz="700" dirty="0"/>
              <a:t>        person’s social or professional standing.</a:t>
            </a:r>
          </a:p>
        </p:txBody>
      </p:sp>
      <p:sp>
        <p:nvSpPr>
          <p:cNvPr id="17" name="Subtitle 2">
            <a:extLst>
              <a:ext uri="{FF2B5EF4-FFF2-40B4-BE49-F238E27FC236}">
                <a16:creationId xmlns:a16="http://schemas.microsoft.com/office/drawing/2014/main" id="{F237E507-BFB1-D152-D3FE-42A6474DD4FE}"/>
              </a:ext>
            </a:extLst>
          </p:cNvPr>
          <p:cNvSpPr txBox="1">
            <a:spLocks/>
          </p:cNvSpPr>
          <p:nvPr/>
        </p:nvSpPr>
        <p:spPr>
          <a:xfrm>
            <a:off x="772175" y="3850472"/>
            <a:ext cx="2505716" cy="78533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0"/>
              </a:spcBef>
              <a:spcAft>
                <a:spcPts val="200"/>
              </a:spcAft>
            </a:pPr>
            <a:r>
              <a:rPr lang="en-US" sz="1100" b="1" dirty="0"/>
              <a:t>Adult-Oriented</a:t>
            </a:r>
          </a:p>
          <a:p>
            <a:pPr marL="171450" indent="-171450" algn="l">
              <a:spcBef>
                <a:spcPts val="0"/>
              </a:spcBef>
              <a:buFont typeface="Arial" panose="020B0604020202020204" pitchFamily="34" charset="0"/>
              <a:buChar char="•"/>
            </a:pPr>
            <a:r>
              <a:rPr lang="en-US" sz="700" dirty="0"/>
              <a:t>Ex Adult entertainment, Adult Merchandise, dating Sites,</a:t>
            </a:r>
          </a:p>
          <a:p>
            <a:pPr algn="l">
              <a:spcBef>
                <a:spcPts val="0"/>
              </a:spcBef>
              <a:spcAft>
                <a:spcPts val="600"/>
              </a:spcAft>
            </a:pPr>
            <a:r>
              <a:rPr lang="en-US" sz="700" dirty="0"/>
              <a:t>        Plastic Surgery.</a:t>
            </a:r>
          </a:p>
          <a:p>
            <a:pPr marL="171450" indent="-171450" algn="l">
              <a:lnSpc>
                <a:spcPct val="100000"/>
              </a:lnSpc>
              <a:spcBef>
                <a:spcPts val="0"/>
              </a:spcBef>
              <a:buFont typeface="Arial" panose="020B0604020202020204" pitchFamily="34" charset="0"/>
              <a:buChar char="•"/>
            </a:pPr>
            <a:r>
              <a:rPr lang="en-US" sz="700" dirty="0"/>
              <a:t>Creative cannot contain sexually explicit text, image, audio</a:t>
            </a:r>
          </a:p>
          <a:p>
            <a:pPr algn="l">
              <a:lnSpc>
                <a:spcPct val="100000"/>
              </a:lnSpc>
              <a:spcBef>
                <a:spcPts val="0"/>
              </a:spcBef>
            </a:pPr>
            <a:r>
              <a:rPr lang="en-US" sz="700" dirty="0"/>
              <a:t>        or video.</a:t>
            </a:r>
          </a:p>
        </p:txBody>
      </p:sp>
      <p:sp>
        <p:nvSpPr>
          <p:cNvPr id="22" name="TextBox 21">
            <a:extLst>
              <a:ext uri="{FF2B5EF4-FFF2-40B4-BE49-F238E27FC236}">
                <a16:creationId xmlns:a16="http://schemas.microsoft.com/office/drawing/2014/main" id="{1F35965F-6268-8F8E-19A3-0455C15FFA5D}"/>
              </a:ext>
            </a:extLst>
          </p:cNvPr>
          <p:cNvSpPr txBox="1"/>
          <p:nvPr/>
        </p:nvSpPr>
        <p:spPr>
          <a:xfrm>
            <a:off x="786061" y="4685189"/>
            <a:ext cx="2517045" cy="1062855"/>
          </a:xfrm>
          <a:prstGeom prst="rect">
            <a:avLst/>
          </a:prstGeom>
          <a:noFill/>
        </p:spPr>
        <p:txBody>
          <a:bodyPr wrap="square">
            <a:spAutoFit/>
          </a:bodyPr>
          <a:lstStyle/>
          <a:p>
            <a:pPr marL="0" marR="0" lvl="0" indent="0" algn="l" defTabSz="685800" rtl="0" eaLnBrk="1" fontAlgn="auto" latinLnBrk="0" hangingPunct="1">
              <a:lnSpc>
                <a:spcPct val="90000"/>
              </a:lnSpc>
              <a:spcBef>
                <a:spcPts val="0"/>
              </a:spcBef>
              <a:spcAft>
                <a:spcPts val="20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Gambling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Additional Guidelines On Page 3</a:t>
            </a:r>
          </a:p>
          <a:p>
            <a:pPr marL="171450" marR="0" lvl="0" indent="-171450" algn="l" defTabSz="685800" rtl="0" eaLnBrk="1" fontAlgn="auto" latinLnBrk="0" hangingPunct="1">
              <a:lnSpc>
                <a:spcPct val="90000"/>
              </a:lnSpc>
              <a:spcBef>
                <a:spcPts val="0"/>
              </a:spcBef>
              <a:buClrTx/>
              <a:buSzTx/>
              <a:buFont typeface="Arial" panose="020B0604020202020204" pitchFamily="34" charset="0"/>
              <a:buChar char="•"/>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Ad must follow all applicable laws and industry</a:t>
            </a:r>
          </a:p>
          <a:p>
            <a:pPr marL="0" marR="0" lvl="0" indent="0" algn="l" defTabSz="685800" rtl="0" eaLnBrk="1" fontAlgn="auto" latinLnBrk="0" hangingPunct="1">
              <a:lnSpc>
                <a:spcPct val="90000"/>
              </a:lnSpc>
              <a:spcBef>
                <a:spcPts val="0"/>
              </a:spcBef>
              <a:spcAft>
                <a:spcPts val="600"/>
              </a:spcAft>
              <a:buClrTx/>
              <a:buSzTx/>
              <a:buFont typeface="Arial" panose="020B0604020202020204" pitchFamily="34" charset="0"/>
              <a:buNone/>
              <a:tabLst/>
              <a:defRPr/>
            </a:pPr>
            <a:r>
              <a:rPr lang="en-US" sz="700" dirty="0">
                <a:solidFill>
                  <a:prstClr val="black"/>
                </a:solidFill>
                <a:latin typeface="Calibri" panose="020F0502020204030204"/>
              </a:rPr>
              <a:t>       </a:t>
            </a: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 standards for any location you are targeting.</a:t>
            </a:r>
          </a:p>
          <a:p>
            <a:pPr marL="171450" marR="0" lvl="0" indent="-171450" algn="l" defTabSz="685800" rtl="0" eaLnBrk="1" fontAlgn="auto" latinLnBrk="0" hangingPunct="1">
              <a:spcBef>
                <a:spcPts val="0"/>
              </a:spcBef>
              <a:buClrTx/>
              <a:buSzTx/>
              <a:buFont typeface="Arial" panose="020B0604020202020204" pitchFamily="34" charset="0"/>
              <a:buChar char="•"/>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The campaign must meet local licensing requirements</a:t>
            </a:r>
          </a:p>
          <a:p>
            <a:pPr marL="0" marR="0" lvl="0" indent="0" algn="l" defTabSz="685800" rtl="0" eaLnBrk="1" fontAlgn="auto" latinLnBrk="0" hangingPunct="1">
              <a:spcBef>
                <a:spcPts val="0"/>
              </a:spcBef>
              <a:spcAft>
                <a:spcPts val="600"/>
              </a:spcAft>
              <a:buClrTx/>
              <a:buSzTx/>
              <a:buFont typeface="Arial" panose="020B0604020202020204" pitchFamily="34" charset="0"/>
              <a:buNone/>
              <a:tabLst/>
              <a:defRPr/>
            </a:pPr>
            <a:r>
              <a:rPr lang="en-US" sz="700" dirty="0">
                <a:solidFill>
                  <a:prstClr val="black"/>
                </a:solidFill>
                <a:latin typeface="Calibri" panose="020F0502020204030204"/>
              </a:rPr>
              <a:t>        </a:t>
            </a: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for products and services you are promoting.</a:t>
            </a:r>
          </a:p>
          <a:p>
            <a:pPr marL="171450" marR="0" lvl="0" indent="-171450" algn="l" defTabSz="685800" rtl="0" eaLnBrk="1" fontAlgn="auto" latinLnBrk="0" hangingPunct="1">
              <a:spcBef>
                <a:spcPts val="0"/>
              </a:spcBef>
              <a:buClrTx/>
              <a:buSzTx/>
              <a:buFont typeface="Arial" panose="020B0604020202020204" pitchFamily="34" charset="0"/>
              <a:buChar char="•"/>
              <a:tabLst/>
              <a:defRPr/>
            </a:pP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The landing page must include copy about responsible</a:t>
            </a:r>
          </a:p>
          <a:p>
            <a:pPr marL="0" marR="0" lvl="0" indent="0" algn="l" defTabSz="685800" rtl="0" eaLnBrk="1" fontAlgn="auto" latinLnBrk="0" hangingPunct="1">
              <a:spcBef>
                <a:spcPts val="0"/>
              </a:spcBef>
              <a:buClrTx/>
              <a:buSzTx/>
              <a:buFont typeface="Arial" panose="020B0604020202020204" pitchFamily="34" charset="0"/>
              <a:buNone/>
              <a:tabLst/>
              <a:defRPr/>
            </a:pPr>
            <a:r>
              <a:rPr lang="en-US" sz="700" dirty="0">
                <a:solidFill>
                  <a:prstClr val="black"/>
                </a:solidFill>
                <a:latin typeface="Calibri" panose="020F0502020204030204"/>
              </a:rPr>
              <a:t>   </a:t>
            </a:r>
            <a:r>
              <a:rPr kumimoji="0" lang="en-US" sz="700" b="0" i="0" u="none" strike="noStrike" kern="1200" cap="none" spc="0" normalizeH="0" baseline="0" noProof="0" dirty="0">
                <a:ln>
                  <a:noFill/>
                </a:ln>
                <a:solidFill>
                  <a:prstClr val="black"/>
                </a:solidFill>
                <a:effectLst/>
                <a:uLnTx/>
                <a:uFillTx/>
                <a:latin typeface="Calibri" panose="020F0502020204030204"/>
                <a:ea typeface="+mn-ea"/>
                <a:cs typeface="+mn-cs"/>
              </a:rPr>
              <a:t>     gaming.</a:t>
            </a:r>
          </a:p>
        </p:txBody>
      </p:sp>
      <p:cxnSp>
        <p:nvCxnSpPr>
          <p:cNvPr id="5" name="Straight Connector 4">
            <a:extLst>
              <a:ext uri="{FF2B5EF4-FFF2-40B4-BE49-F238E27FC236}">
                <a16:creationId xmlns:a16="http://schemas.microsoft.com/office/drawing/2014/main" id="{31C1D80A-B17B-5C0C-F0D7-C4BC2DCB5E47}"/>
              </a:ext>
            </a:extLst>
          </p:cNvPr>
          <p:cNvCxnSpPr>
            <a:cxnSpLocks/>
          </p:cNvCxnSpPr>
          <p:nvPr/>
        </p:nvCxnSpPr>
        <p:spPr>
          <a:xfrm>
            <a:off x="3420306" y="2259106"/>
            <a:ext cx="11328" cy="3449698"/>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3C725F77-A517-1B67-A62A-1618B5C48B17}"/>
              </a:ext>
            </a:extLst>
          </p:cNvPr>
          <p:cNvPicPr>
            <a:picLocks noChangeAspect="1"/>
          </p:cNvPicPr>
          <p:nvPr/>
        </p:nvPicPr>
        <p:blipFill>
          <a:blip r:embed="rId3"/>
          <a:stretch>
            <a:fillRect/>
          </a:stretch>
        </p:blipFill>
        <p:spPr>
          <a:xfrm>
            <a:off x="3604957" y="2155878"/>
            <a:ext cx="457200" cy="457200"/>
          </a:xfrm>
          <a:prstGeom prst="rect">
            <a:avLst/>
          </a:prstGeom>
        </p:spPr>
      </p:pic>
      <p:pic>
        <p:nvPicPr>
          <p:cNvPr id="13" name="Picture 12">
            <a:extLst>
              <a:ext uri="{FF2B5EF4-FFF2-40B4-BE49-F238E27FC236}">
                <a16:creationId xmlns:a16="http://schemas.microsoft.com/office/drawing/2014/main" id="{12CC3564-63FE-9DB6-8FD6-20314941AC85}"/>
              </a:ext>
            </a:extLst>
          </p:cNvPr>
          <p:cNvPicPr>
            <a:picLocks noChangeAspect="1"/>
          </p:cNvPicPr>
          <p:nvPr/>
        </p:nvPicPr>
        <p:blipFill>
          <a:blip r:embed="rId4"/>
          <a:stretch>
            <a:fillRect/>
          </a:stretch>
        </p:blipFill>
        <p:spPr>
          <a:xfrm>
            <a:off x="3641674" y="3910333"/>
            <a:ext cx="501858" cy="444166"/>
          </a:xfrm>
          <a:prstGeom prst="rect">
            <a:avLst/>
          </a:prstGeom>
        </p:spPr>
      </p:pic>
      <p:pic>
        <p:nvPicPr>
          <p:cNvPr id="29" name="Picture 28">
            <a:extLst>
              <a:ext uri="{FF2B5EF4-FFF2-40B4-BE49-F238E27FC236}">
                <a16:creationId xmlns:a16="http://schemas.microsoft.com/office/drawing/2014/main" id="{A039C55B-49A3-6E77-E598-43017CD79260}"/>
              </a:ext>
            </a:extLst>
          </p:cNvPr>
          <p:cNvPicPr>
            <a:picLocks noChangeAspect="1"/>
          </p:cNvPicPr>
          <p:nvPr/>
        </p:nvPicPr>
        <p:blipFill>
          <a:blip r:embed="rId5"/>
          <a:stretch>
            <a:fillRect/>
          </a:stretch>
        </p:blipFill>
        <p:spPr>
          <a:xfrm>
            <a:off x="3686332" y="4717622"/>
            <a:ext cx="457200" cy="457200"/>
          </a:xfrm>
          <a:prstGeom prst="rect">
            <a:avLst/>
          </a:prstGeom>
        </p:spPr>
      </p:pic>
      <p:pic>
        <p:nvPicPr>
          <p:cNvPr id="38" name="Picture 37">
            <a:extLst>
              <a:ext uri="{FF2B5EF4-FFF2-40B4-BE49-F238E27FC236}">
                <a16:creationId xmlns:a16="http://schemas.microsoft.com/office/drawing/2014/main" id="{71479711-20D3-BC33-8961-230EC9587E81}"/>
              </a:ext>
            </a:extLst>
          </p:cNvPr>
          <p:cNvPicPr>
            <a:picLocks noChangeAspect="1"/>
          </p:cNvPicPr>
          <p:nvPr/>
        </p:nvPicPr>
        <p:blipFill>
          <a:blip r:embed="rId6"/>
          <a:stretch>
            <a:fillRect/>
          </a:stretch>
        </p:blipFill>
        <p:spPr>
          <a:xfrm>
            <a:off x="360450" y="6171726"/>
            <a:ext cx="457200" cy="457200"/>
          </a:xfrm>
          <a:prstGeom prst="rect">
            <a:avLst/>
          </a:prstGeom>
        </p:spPr>
      </p:pic>
      <p:pic>
        <p:nvPicPr>
          <p:cNvPr id="40" name="Picture 39">
            <a:extLst>
              <a:ext uri="{FF2B5EF4-FFF2-40B4-BE49-F238E27FC236}">
                <a16:creationId xmlns:a16="http://schemas.microsoft.com/office/drawing/2014/main" id="{D94B2DA8-53B5-D2EF-0ED8-FD0E939D5E5D}"/>
              </a:ext>
            </a:extLst>
          </p:cNvPr>
          <p:cNvPicPr>
            <a:picLocks noChangeAspect="1"/>
          </p:cNvPicPr>
          <p:nvPr/>
        </p:nvPicPr>
        <p:blipFill>
          <a:blip r:embed="rId7"/>
          <a:stretch>
            <a:fillRect/>
          </a:stretch>
        </p:blipFill>
        <p:spPr>
          <a:xfrm>
            <a:off x="3687668" y="6327944"/>
            <a:ext cx="457200" cy="457200"/>
          </a:xfrm>
          <a:prstGeom prst="rect">
            <a:avLst/>
          </a:prstGeom>
        </p:spPr>
      </p:pic>
      <p:sp>
        <p:nvSpPr>
          <p:cNvPr id="42" name="TextBox 41">
            <a:extLst>
              <a:ext uri="{FF2B5EF4-FFF2-40B4-BE49-F238E27FC236}">
                <a16:creationId xmlns:a16="http://schemas.microsoft.com/office/drawing/2014/main" id="{243DBC2C-9264-B4D1-EA56-77911E48B3E2}"/>
              </a:ext>
            </a:extLst>
          </p:cNvPr>
          <p:cNvSpPr txBox="1"/>
          <p:nvPr/>
        </p:nvSpPr>
        <p:spPr>
          <a:xfrm>
            <a:off x="4106412" y="6238794"/>
            <a:ext cx="2402240" cy="684803"/>
          </a:xfrm>
          <a:prstGeom prst="rect">
            <a:avLst/>
          </a:prstGeom>
          <a:noFill/>
        </p:spPr>
        <p:txBody>
          <a:bodyPr wrap="square">
            <a:spAutoFit/>
          </a:bodyPr>
          <a:lstStyle/>
          <a:p>
            <a:r>
              <a:rPr lang="en-US" sz="1050" b="1" dirty="0"/>
              <a:t>Tobacco</a:t>
            </a:r>
          </a:p>
          <a:p>
            <a:pPr marL="171450" indent="-171450">
              <a:buFont typeface="Arial" panose="020B0604020202020204" pitchFamily="34" charset="0"/>
              <a:buChar char="•"/>
            </a:pPr>
            <a:r>
              <a:rPr lang="en-US" sz="700" dirty="0"/>
              <a:t>Includes any products containing tobacco, products that form a component of a tobacco product (pipes, filters) and products designed to simulate tobacco smoking (herbal/electronic cigarettes, vaping, hookahs, etc.)</a:t>
            </a:r>
          </a:p>
        </p:txBody>
      </p:sp>
      <p:sp>
        <p:nvSpPr>
          <p:cNvPr id="44" name="TextBox 43">
            <a:extLst>
              <a:ext uri="{FF2B5EF4-FFF2-40B4-BE49-F238E27FC236}">
                <a16:creationId xmlns:a16="http://schemas.microsoft.com/office/drawing/2014/main" id="{84EE2A2C-1459-AF23-B488-C195F94D2651}"/>
              </a:ext>
            </a:extLst>
          </p:cNvPr>
          <p:cNvSpPr txBox="1"/>
          <p:nvPr/>
        </p:nvSpPr>
        <p:spPr>
          <a:xfrm>
            <a:off x="805134" y="6199194"/>
            <a:ext cx="2318921" cy="1277273"/>
          </a:xfrm>
          <a:prstGeom prst="rect">
            <a:avLst/>
          </a:prstGeom>
          <a:noFill/>
        </p:spPr>
        <p:txBody>
          <a:bodyPr wrap="square">
            <a:spAutoFit/>
          </a:bodyPr>
          <a:lstStyle/>
          <a:p>
            <a:r>
              <a:rPr lang="en-US" sz="1100" b="1" dirty="0"/>
              <a:t>Guns / Weapons / Explosives</a:t>
            </a:r>
          </a:p>
          <a:p>
            <a:pPr marL="171450" indent="-171450">
              <a:buFont typeface="Arial" panose="020B0604020202020204" pitchFamily="34" charset="0"/>
              <a:buChar char="•"/>
            </a:pPr>
            <a:r>
              <a:rPr lang="en-US" sz="700" dirty="0"/>
              <a:t> Includes products that are designed to explode or</a:t>
            </a:r>
          </a:p>
          <a:p>
            <a:pPr>
              <a:spcAft>
                <a:spcPts val="600"/>
              </a:spcAft>
            </a:pPr>
            <a:r>
              <a:rPr lang="en-US" sz="700" dirty="0"/>
              <a:t>         instructional materials.</a:t>
            </a:r>
          </a:p>
          <a:p>
            <a:pPr marL="171450" indent="-171450">
              <a:spcAft>
                <a:spcPts val="600"/>
              </a:spcAft>
              <a:buFont typeface="Arial" panose="020B0604020202020204" pitchFamily="34" charset="0"/>
              <a:buChar char="•"/>
            </a:pPr>
            <a:r>
              <a:rPr lang="en-US" sz="700" dirty="0"/>
              <a:t>Any functional device that discharges a projectile at    high velocity, including for sports or self defensive or the promotion of parts or components necessary to the function of a weapon. </a:t>
            </a:r>
          </a:p>
          <a:p>
            <a:pPr marL="171450" indent="-171450">
              <a:buFont typeface="Arial" panose="020B0604020202020204" pitchFamily="34" charset="0"/>
              <a:buChar char="•"/>
            </a:pPr>
            <a:r>
              <a:rPr lang="en-US" sz="700" dirty="0"/>
              <a:t>Other weapons including knives, throwing axes,</a:t>
            </a:r>
          </a:p>
          <a:p>
            <a:r>
              <a:rPr lang="en-US" sz="700" dirty="0"/>
              <a:t>         switchblades, pepper spray, etc.</a:t>
            </a:r>
          </a:p>
        </p:txBody>
      </p:sp>
      <p:sp>
        <p:nvSpPr>
          <p:cNvPr id="46" name="TextBox 45">
            <a:extLst>
              <a:ext uri="{FF2B5EF4-FFF2-40B4-BE49-F238E27FC236}">
                <a16:creationId xmlns:a16="http://schemas.microsoft.com/office/drawing/2014/main" id="{69469AEB-4181-DAA2-7796-523CB89F73BA}"/>
              </a:ext>
            </a:extLst>
          </p:cNvPr>
          <p:cNvSpPr txBox="1"/>
          <p:nvPr/>
        </p:nvSpPr>
        <p:spPr>
          <a:xfrm>
            <a:off x="4052933" y="2142990"/>
            <a:ext cx="2654842" cy="1672253"/>
          </a:xfrm>
          <a:prstGeom prst="rect">
            <a:avLst/>
          </a:prstGeom>
          <a:noFill/>
        </p:spPr>
        <p:txBody>
          <a:bodyPr wrap="square">
            <a:spAutoFit/>
          </a:bodyPr>
          <a:lstStyle/>
          <a:p>
            <a:pPr>
              <a:spcAft>
                <a:spcPts val="200"/>
              </a:spcAft>
            </a:pPr>
            <a:r>
              <a:rPr lang="en-US" sz="1100" b="1" dirty="0"/>
              <a:t>Healthcare / Medicine</a:t>
            </a:r>
          </a:p>
          <a:p>
            <a:pPr marL="171450" indent="-171450">
              <a:buFont typeface="Arial" panose="020B0604020202020204" pitchFamily="34" charset="0"/>
              <a:buChar char="•"/>
            </a:pPr>
            <a:r>
              <a:rPr lang="en-US" sz="700" dirty="0"/>
              <a:t>Ex: OTC &amp; Prescription Medicine, Online/Offline Pharmacies,</a:t>
            </a:r>
          </a:p>
          <a:p>
            <a:r>
              <a:rPr lang="en-US" sz="700" dirty="0"/>
              <a:t>        Pregnancy/Fertility Services, Medical Services/Devices, Clinical</a:t>
            </a:r>
          </a:p>
          <a:p>
            <a:pPr>
              <a:spcAft>
                <a:spcPts val="600"/>
              </a:spcAft>
            </a:pPr>
            <a:r>
              <a:rPr lang="en-US" sz="700" dirty="0"/>
              <a:t>        Trial Recruitment and Sexual Enhancement Treatments.</a:t>
            </a:r>
          </a:p>
          <a:p>
            <a:pPr marL="171450" indent="-171450">
              <a:buFont typeface="Arial" panose="020B0604020202020204" pitchFamily="34" charset="0"/>
              <a:buChar char="•"/>
            </a:pPr>
            <a:r>
              <a:rPr lang="en-US" sz="700" dirty="0"/>
              <a:t>Specific restrictions may apply depending on the product or</a:t>
            </a:r>
          </a:p>
          <a:p>
            <a:pPr>
              <a:spcAft>
                <a:spcPts val="600"/>
              </a:spcAft>
            </a:pPr>
            <a:r>
              <a:rPr lang="en-US" sz="700" dirty="0"/>
              <a:t>         service and the location you are targeting. </a:t>
            </a:r>
          </a:p>
          <a:p>
            <a:pPr marL="171450" indent="-171450">
              <a:spcAft>
                <a:spcPts val="600"/>
              </a:spcAft>
              <a:buFont typeface="Arial" panose="020B0604020202020204" pitchFamily="34" charset="0"/>
              <a:buChar char="•"/>
            </a:pPr>
            <a:r>
              <a:rPr lang="en-US" sz="700" dirty="0"/>
              <a:t>PROHIBITED – misleading pharmaceuticals and supplements.</a:t>
            </a:r>
          </a:p>
          <a:p>
            <a:pPr marL="171450" indent="-171450">
              <a:buFont typeface="Arial" panose="020B0604020202020204" pitchFamily="34" charset="0"/>
              <a:buChar char="•"/>
            </a:pPr>
            <a:r>
              <a:rPr lang="en-US" sz="700" dirty="0"/>
              <a:t>Promotions for clinical trial recruitment may not promote</a:t>
            </a:r>
          </a:p>
          <a:p>
            <a:r>
              <a:rPr lang="en-US" sz="700" dirty="0"/>
              <a:t>        prescription drugs, create misleading expectations, or stat</a:t>
            </a:r>
          </a:p>
          <a:p>
            <a:pPr>
              <a:spcAft>
                <a:spcPts val="600"/>
              </a:spcAft>
            </a:pPr>
            <a:r>
              <a:rPr lang="en-US" sz="700" dirty="0"/>
              <a:t>        product being tested is safe.</a:t>
            </a:r>
          </a:p>
          <a:p>
            <a:pPr marL="171450" indent="-171450">
              <a:buFont typeface="Arial" panose="020B0604020202020204" pitchFamily="34" charset="0"/>
              <a:buChar char="•"/>
            </a:pPr>
            <a:r>
              <a:rPr lang="en-US" sz="700" dirty="0"/>
              <a:t>Creative cannot include any name brands</a:t>
            </a:r>
          </a:p>
        </p:txBody>
      </p:sp>
      <p:sp>
        <p:nvSpPr>
          <p:cNvPr id="48" name="TextBox 47">
            <a:extLst>
              <a:ext uri="{FF2B5EF4-FFF2-40B4-BE49-F238E27FC236}">
                <a16:creationId xmlns:a16="http://schemas.microsoft.com/office/drawing/2014/main" id="{260CCB41-EE9B-94DD-9CF6-C50F103237A7}"/>
              </a:ext>
            </a:extLst>
          </p:cNvPr>
          <p:cNvSpPr txBox="1"/>
          <p:nvPr/>
        </p:nvSpPr>
        <p:spPr>
          <a:xfrm>
            <a:off x="4084486" y="3776053"/>
            <a:ext cx="2666170" cy="825867"/>
          </a:xfrm>
          <a:prstGeom prst="rect">
            <a:avLst/>
          </a:prstGeom>
          <a:noFill/>
        </p:spPr>
        <p:txBody>
          <a:bodyPr wrap="square">
            <a:spAutoFit/>
          </a:bodyPr>
          <a:lstStyle/>
          <a:p>
            <a:pPr>
              <a:spcAft>
                <a:spcPts val="200"/>
              </a:spcAft>
            </a:pPr>
            <a:r>
              <a:rPr lang="en-US" sz="1100" b="1" dirty="0"/>
              <a:t>Cannabis –</a:t>
            </a:r>
            <a:r>
              <a:rPr lang="en-US" dirty="0"/>
              <a:t> </a:t>
            </a:r>
            <a:r>
              <a:rPr lang="en-US" sz="800" b="1" dirty="0"/>
              <a:t>Additional Guidelines On Page 2</a:t>
            </a:r>
            <a:r>
              <a:rPr lang="en-US" dirty="0"/>
              <a:t> </a:t>
            </a:r>
          </a:p>
          <a:p>
            <a:pPr marL="171450" indent="-171450">
              <a:buFont typeface="Arial" panose="020B0604020202020204" pitchFamily="34" charset="0"/>
              <a:buChar char="•"/>
            </a:pPr>
            <a:r>
              <a:rPr lang="en-US" sz="700" dirty="0"/>
              <a:t>Medical marijuana ads are accepted as long as they are in</a:t>
            </a:r>
          </a:p>
          <a:p>
            <a:r>
              <a:rPr lang="en-US" sz="700" dirty="0"/>
              <a:t>        accordance with Compulse creative policies, pending</a:t>
            </a:r>
          </a:p>
          <a:p>
            <a:r>
              <a:rPr lang="en-US" sz="700" dirty="0"/>
              <a:t>        publisher approval. We do not run any type of medical</a:t>
            </a:r>
          </a:p>
          <a:p>
            <a:pPr>
              <a:spcAft>
                <a:spcPts val="200"/>
              </a:spcAft>
            </a:pPr>
            <a:r>
              <a:rPr lang="en-US" sz="700" dirty="0"/>
              <a:t>        marijuana ads in states have not legalized medical marijuana. </a:t>
            </a:r>
          </a:p>
        </p:txBody>
      </p:sp>
      <p:sp>
        <p:nvSpPr>
          <p:cNvPr id="50" name="TextBox 49">
            <a:extLst>
              <a:ext uri="{FF2B5EF4-FFF2-40B4-BE49-F238E27FC236}">
                <a16:creationId xmlns:a16="http://schemas.microsoft.com/office/drawing/2014/main" id="{7AA90F73-B5A4-1F0D-34DA-DE4FEEB8B51D}"/>
              </a:ext>
            </a:extLst>
          </p:cNvPr>
          <p:cNvSpPr txBox="1"/>
          <p:nvPr/>
        </p:nvSpPr>
        <p:spPr>
          <a:xfrm>
            <a:off x="4106412" y="4708694"/>
            <a:ext cx="2402240" cy="825867"/>
          </a:xfrm>
          <a:prstGeom prst="rect">
            <a:avLst/>
          </a:prstGeom>
          <a:noFill/>
        </p:spPr>
        <p:txBody>
          <a:bodyPr wrap="square">
            <a:spAutoFit/>
          </a:bodyPr>
          <a:lstStyle/>
          <a:p>
            <a:pPr>
              <a:spcAft>
                <a:spcPts val="200"/>
              </a:spcAft>
            </a:pPr>
            <a:r>
              <a:rPr lang="en-US" sz="1100" b="1" dirty="0"/>
              <a:t>Payday Loans </a:t>
            </a:r>
          </a:p>
          <a:p>
            <a:pPr marL="171450" indent="-171450">
              <a:buFont typeface="Arial" panose="020B0604020202020204" pitchFamily="34" charset="0"/>
              <a:buChar char="•"/>
            </a:pPr>
            <a:r>
              <a:rPr lang="en-US" sz="700" dirty="0"/>
              <a:t>Effective July 13, 2016, ads for payday loans that meet</a:t>
            </a:r>
          </a:p>
          <a:p>
            <a:r>
              <a:rPr lang="en-US" sz="700" dirty="0"/>
              <a:t>         the below criteria will be banned.</a:t>
            </a:r>
          </a:p>
          <a:p>
            <a:pPr marL="171450" indent="-171450">
              <a:buFont typeface="Arial" panose="020B0604020202020204" pitchFamily="34" charset="0"/>
              <a:buChar char="•"/>
            </a:pPr>
            <a:r>
              <a:rPr lang="en-US" sz="700" dirty="0"/>
              <a:t>Creative for loans where repayment is due within 60 days of the date of issue. </a:t>
            </a:r>
          </a:p>
          <a:p>
            <a:pPr marL="171450" indent="-171450">
              <a:buFont typeface="Arial" panose="020B0604020202020204" pitchFamily="34" charset="0"/>
              <a:buChar char="•"/>
            </a:pPr>
            <a:r>
              <a:rPr lang="en-US" sz="700" dirty="0"/>
              <a:t>Creative for loans with an APR of 36% or higher</a:t>
            </a:r>
          </a:p>
        </p:txBody>
      </p:sp>
      <p:pic>
        <p:nvPicPr>
          <p:cNvPr id="51" name="Picture 50">
            <a:extLst>
              <a:ext uri="{FF2B5EF4-FFF2-40B4-BE49-F238E27FC236}">
                <a16:creationId xmlns:a16="http://schemas.microsoft.com/office/drawing/2014/main" id="{C6CE8C7A-7A7E-704E-8F41-8A4090E8352B}"/>
              </a:ext>
            </a:extLst>
          </p:cNvPr>
          <p:cNvPicPr>
            <a:picLocks noChangeAspect="1"/>
          </p:cNvPicPr>
          <p:nvPr/>
        </p:nvPicPr>
        <p:blipFill>
          <a:blip r:embed="rId8"/>
          <a:stretch>
            <a:fillRect/>
          </a:stretch>
        </p:blipFill>
        <p:spPr>
          <a:xfrm>
            <a:off x="355689" y="2153894"/>
            <a:ext cx="457200" cy="457200"/>
          </a:xfrm>
          <a:prstGeom prst="rect">
            <a:avLst/>
          </a:prstGeom>
        </p:spPr>
      </p:pic>
      <p:pic>
        <p:nvPicPr>
          <p:cNvPr id="52" name="Picture 51">
            <a:extLst>
              <a:ext uri="{FF2B5EF4-FFF2-40B4-BE49-F238E27FC236}">
                <a16:creationId xmlns:a16="http://schemas.microsoft.com/office/drawing/2014/main" id="{2172FFEC-D151-A173-A846-8A5B055157DE}"/>
              </a:ext>
            </a:extLst>
          </p:cNvPr>
          <p:cNvPicPr>
            <a:picLocks noChangeAspect="1"/>
          </p:cNvPicPr>
          <p:nvPr/>
        </p:nvPicPr>
        <p:blipFill>
          <a:blip r:embed="rId9"/>
          <a:stretch>
            <a:fillRect/>
          </a:stretch>
        </p:blipFill>
        <p:spPr>
          <a:xfrm>
            <a:off x="314975" y="3850067"/>
            <a:ext cx="457200" cy="457200"/>
          </a:xfrm>
          <a:prstGeom prst="rect">
            <a:avLst/>
          </a:prstGeom>
        </p:spPr>
      </p:pic>
      <p:pic>
        <p:nvPicPr>
          <p:cNvPr id="53" name="Picture 52">
            <a:extLst>
              <a:ext uri="{FF2B5EF4-FFF2-40B4-BE49-F238E27FC236}">
                <a16:creationId xmlns:a16="http://schemas.microsoft.com/office/drawing/2014/main" id="{A701EBF9-C6D2-C3F8-1C93-6EB668740E50}"/>
              </a:ext>
            </a:extLst>
          </p:cNvPr>
          <p:cNvPicPr>
            <a:picLocks noChangeAspect="1"/>
          </p:cNvPicPr>
          <p:nvPr/>
        </p:nvPicPr>
        <p:blipFill>
          <a:blip r:embed="rId10"/>
          <a:stretch>
            <a:fillRect/>
          </a:stretch>
        </p:blipFill>
        <p:spPr>
          <a:xfrm>
            <a:off x="355689" y="4741297"/>
            <a:ext cx="457200" cy="457200"/>
          </a:xfrm>
          <a:prstGeom prst="rect">
            <a:avLst/>
          </a:prstGeom>
        </p:spPr>
      </p:pic>
      <p:cxnSp>
        <p:nvCxnSpPr>
          <p:cNvPr id="30" name="Straight Connector 29">
            <a:extLst>
              <a:ext uri="{FF2B5EF4-FFF2-40B4-BE49-F238E27FC236}">
                <a16:creationId xmlns:a16="http://schemas.microsoft.com/office/drawing/2014/main" id="{641BED76-1900-72C5-6382-AEC0F57AABB9}"/>
              </a:ext>
            </a:extLst>
          </p:cNvPr>
          <p:cNvCxnSpPr>
            <a:cxnSpLocks/>
          </p:cNvCxnSpPr>
          <p:nvPr/>
        </p:nvCxnSpPr>
        <p:spPr>
          <a:xfrm>
            <a:off x="3439265" y="6248839"/>
            <a:ext cx="11328" cy="1188305"/>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graphics, font, design, halloween&#10;&#10;Description automatically generated">
            <a:extLst>
              <a:ext uri="{FF2B5EF4-FFF2-40B4-BE49-F238E27FC236}">
                <a16:creationId xmlns:a16="http://schemas.microsoft.com/office/drawing/2014/main" id="{83266F37-48C7-AA13-BC5C-5D0762C410D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87824" y="8606364"/>
            <a:ext cx="1482352" cy="362559"/>
          </a:xfrm>
          <a:prstGeom prst="rect">
            <a:avLst/>
          </a:prstGeom>
        </p:spPr>
      </p:pic>
    </p:spTree>
    <p:extLst>
      <p:ext uri="{BB962C8B-B14F-4D97-AF65-F5344CB8AC3E}">
        <p14:creationId xmlns:p14="http://schemas.microsoft.com/office/powerpoint/2010/main" val="120714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C3331E-BA8F-26E7-A959-606DD60A479F}"/>
              </a:ext>
            </a:extLst>
          </p:cNvPr>
          <p:cNvSpPr>
            <a:spLocks noGrp="1"/>
          </p:cNvSpPr>
          <p:nvPr>
            <p:ph type="subTitle" idx="1"/>
          </p:nvPr>
        </p:nvSpPr>
        <p:spPr>
          <a:xfrm>
            <a:off x="0" y="874906"/>
            <a:ext cx="6858000" cy="303213"/>
          </a:xfrm>
        </p:spPr>
        <p:txBody>
          <a:bodyPr>
            <a:normAutofit lnSpcReduction="10000"/>
          </a:bodyPr>
          <a:lstStyle/>
          <a:p>
            <a:r>
              <a:rPr kumimoji="0" lang="en-US" altLang="en-US" sz="1600" i="0" u="none" strike="noStrike" cap="none" normalizeH="0" baseline="0" dirty="0">
                <a:ln>
                  <a:noFill/>
                </a:ln>
                <a:solidFill>
                  <a:srgbClr val="F84D08"/>
                </a:solidFill>
                <a:effectLst/>
                <a:latin typeface="OpenSans-Semibold"/>
                <a:ea typeface="Calibri" panose="020F0502020204030204" pitchFamily="34" charset="0"/>
                <a:cs typeface="OpenSans-Semibold" charset="0"/>
              </a:rPr>
              <a:t>Medical Marijuana/CBD/Hemp Advertising Guidelines</a:t>
            </a:r>
            <a:endParaRPr lang="en-US" sz="1600" dirty="0">
              <a:solidFill>
                <a:srgbClr val="F84D08"/>
              </a:solidFill>
              <a:latin typeface="OpenSans-Semibold"/>
            </a:endParaRPr>
          </a:p>
        </p:txBody>
      </p:sp>
      <p:sp>
        <p:nvSpPr>
          <p:cNvPr id="4" name="Rectangle 2">
            <a:extLst>
              <a:ext uri="{FF2B5EF4-FFF2-40B4-BE49-F238E27FC236}">
                <a16:creationId xmlns:a16="http://schemas.microsoft.com/office/drawing/2014/main" id="{DC40BF1D-7589-4B51-893F-2C2FBD40FD6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a:extLst>
              <a:ext uri="{FF2B5EF4-FFF2-40B4-BE49-F238E27FC236}">
                <a16:creationId xmlns:a16="http://schemas.microsoft.com/office/drawing/2014/main" id="{12F3DF59-1180-3330-26C4-FE3AB7D70469}"/>
              </a:ext>
            </a:extLst>
          </p:cNvPr>
          <p:cNvSpPr txBox="1"/>
          <p:nvPr/>
        </p:nvSpPr>
        <p:spPr>
          <a:xfrm>
            <a:off x="0" y="316345"/>
            <a:ext cx="6858000" cy="49244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err="1">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ConsulTV</a:t>
            </a:r>
            <a:r>
              <a:rPr kumimoji="0" lang="en-US" altLang="en-US" sz="2600" b="1" i="0" u="none" strike="noStrike" cap="none" normalizeH="0" baseline="0" dirty="0">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 Sensitive Categories and Guidelines</a:t>
            </a:r>
            <a:endParaRPr kumimoji="0" lang="en-US" altLang="en-US" sz="2600" b="1" i="0" u="none" strike="noStrike" cap="none" normalizeH="0" baseline="0" dirty="0">
              <a:ln>
                <a:noFill/>
              </a:ln>
              <a:solidFill>
                <a:schemeClr val="tx1">
                  <a:lumMod val="65000"/>
                  <a:lumOff val="35000"/>
                </a:schemeClr>
              </a:solidFill>
              <a:effectLst/>
              <a:latin typeface="Arial" panose="020B0604020202020204" pitchFamily="34" charset="0"/>
            </a:endParaRPr>
          </a:p>
        </p:txBody>
      </p:sp>
      <p:pic>
        <p:nvPicPr>
          <p:cNvPr id="9" name="Picture 8">
            <a:extLst>
              <a:ext uri="{FF2B5EF4-FFF2-40B4-BE49-F238E27FC236}">
                <a16:creationId xmlns:a16="http://schemas.microsoft.com/office/drawing/2014/main" id="{09F79C14-391B-D08C-A154-C93E45F688E9}"/>
              </a:ext>
            </a:extLst>
          </p:cNvPr>
          <p:cNvPicPr>
            <a:picLocks noChangeAspect="1"/>
          </p:cNvPicPr>
          <p:nvPr/>
        </p:nvPicPr>
        <p:blipFill>
          <a:blip r:embed="rId2"/>
          <a:stretch>
            <a:fillRect/>
          </a:stretch>
        </p:blipFill>
        <p:spPr>
          <a:xfrm>
            <a:off x="0" y="1178286"/>
            <a:ext cx="6858000" cy="571001"/>
          </a:xfrm>
          <a:prstGeom prst="rect">
            <a:avLst/>
          </a:prstGeom>
        </p:spPr>
      </p:pic>
      <p:sp>
        <p:nvSpPr>
          <p:cNvPr id="11" name="TextBox 10">
            <a:extLst>
              <a:ext uri="{FF2B5EF4-FFF2-40B4-BE49-F238E27FC236}">
                <a16:creationId xmlns:a16="http://schemas.microsoft.com/office/drawing/2014/main" id="{D097098D-9CBC-A4E1-CFDB-A54F3230998F}"/>
              </a:ext>
            </a:extLst>
          </p:cNvPr>
          <p:cNvSpPr txBox="1"/>
          <p:nvPr/>
        </p:nvSpPr>
        <p:spPr>
          <a:xfrm>
            <a:off x="-71561" y="1232953"/>
            <a:ext cx="6858000" cy="461665"/>
          </a:xfrm>
          <a:prstGeom prst="rect">
            <a:avLst/>
          </a:prstGeom>
          <a:noFill/>
        </p:spPr>
        <p:txBody>
          <a:bodyPr wrap="square">
            <a:spAutoFit/>
          </a:bodyPr>
          <a:lstStyle/>
          <a:p>
            <a:pPr algn="ctr"/>
            <a:r>
              <a:rPr lang="en-US" sz="1200" b="0" i="0" u="none" strike="noStrike" baseline="0" dirty="0">
                <a:solidFill>
                  <a:srgbClr val="FFFFFF"/>
                </a:solidFill>
                <a:latin typeface="OpenSans-Light"/>
              </a:rPr>
              <a:t>Marijuana is a controlled substance that is illegal under federal law, therefore, we do not</a:t>
            </a:r>
          </a:p>
          <a:p>
            <a:pPr algn="ctr"/>
            <a:r>
              <a:rPr lang="en-US" sz="1200" b="0" i="0" u="none" strike="noStrike" baseline="0" dirty="0">
                <a:solidFill>
                  <a:srgbClr val="FFFFFF"/>
                </a:solidFill>
                <a:latin typeface="OpenSans-Light"/>
              </a:rPr>
              <a:t>accept advertising from businesses in territories where legalization has not occurred.</a:t>
            </a:r>
            <a:endParaRPr kumimoji="0" lang="en-US" altLang="en-US" b="0" i="0" u="none" strike="noStrike" cap="none" normalizeH="0" baseline="0" dirty="0">
              <a:ln>
                <a:noFill/>
              </a:ln>
              <a:solidFill>
                <a:schemeClr val="bg1"/>
              </a:solidFill>
              <a:effectLst/>
              <a:latin typeface="Arial" panose="020B0604020202020204" pitchFamily="34" charset="0"/>
            </a:endParaRPr>
          </a:p>
        </p:txBody>
      </p:sp>
      <p:sp>
        <p:nvSpPr>
          <p:cNvPr id="15" name="TextBox 14">
            <a:extLst>
              <a:ext uri="{FF2B5EF4-FFF2-40B4-BE49-F238E27FC236}">
                <a16:creationId xmlns:a16="http://schemas.microsoft.com/office/drawing/2014/main" id="{FE7A9B86-413F-5C74-1D3E-D64868EEAFED}"/>
              </a:ext>
            </a:extLst>
          </p:cNvPr>
          <p:cNvSpPr txBox="1"/>
          <p:nvPr/>
        </p:nvSpPr>
        <p:spPr>
          <a:xfrm>
            <a:off x="55660" y="1839888"/>
            <a:ext cx="6858000" cy="738664"/>
          </a:xfrm>
          <a:prstGeom prst="rect">
            <a:avLst/>
          </a:prstGeom>
          <a:noFill/>
        </p:spPr>
        <p:txBody>
          <a:bodyPr wrap="square">
            <a:spAutoFit/>
          </a:bodyPr>
          <a:lstStyle/>
          <a:p>
            <a:pPr algn="ctr"/>
            <a:r>
              <a:rPr lang="en-US" b="0" i="0" u="none" strike="noStrike" baseline="0" dirty="0">
                <a:solidFill>
                  <a:srgbClr val="F84D08"/>
                </a:solidFill>
                <a:latin typeface="OpenSans-Semibold"/>
              </a:rPr>
              <a:t>What to Expect</a:t>
            </a:r>
          </a:p>
          <a:p>
            <a:pPr algn="ctr"/>
            <a:r>
              <a:rPr lang="en-US" sz="1200" b="0" i="0" u="none" strike="noStrike" baseline="0" dirty="0">
                <a:solidFill>
                  <a:srgbClr val="4A4A4A"/>
                </a:solidFill>
                <a:latin typeface="OpenSans"/>
              </a:rPr>
              <a:t>Given the nuances associated with marijuana, CBD, and hemp, cannabis related advertising is</a:t>
            </a:r>
          </a:p>
          <a:p>
            <a:pPr algn="ctr"/>
            <a:r>
              <a:rPr lang="en-US" sz="1200" b="0" i="0" u="none" strike="noStrike" baseline="0" dirty="0">
                <a:solidFill>
                  <a:srgbClr val="4A4A4A"/>
                </a:solidFill>
                <a:latin typeface="OpenSans"/>
              </a:rPr>
              <a:t>subject to additional review steps and restrictions. Please review carefully.</a:t>
            </a:r>
            <a:endParaRPr lang="en-US" sz="1200" dirty="0">
              <a:solidFill>
                <a:srgbClr val="F84D08"/>
              </a:solidFill>
              <a:latin typeface="OpenSans-Semibold"/>
            </a:endParaRPr>
          </a:p>
        </p:txBody>
      </p:sp>
      <p:pic>
        <p:nvPicPr>
          <p:cNvPr id="14" name="Picture 13">
            <a:extLst>
              <a:ext uri="{FF2B5EF4-FFF2-40B4-BE49-F238E27FC236}">
                <a16:creationId xmlns:a16="http://schemas.microsoft.com/office/drawing/2014/main" id="{1B2251B4-F6DC-F80A-E06A-A7626AA7078D}"/>
              </a:ext>
            </a:extLst>
          </p:cNvPr>
          <p:cNvPicPr>
            <a:picLocks noChangeAspect="1"/>
          </p:cNvPicPr>
          <p:nvPr/>
        </p:nvPicPr>
        <p:blipFill>
          <a:blip r:embed="rId3"/>
          <a:stretch>
            <a:fillRect/>
          </a:stretch>
        </p:blipFill>
        <p:spPr>
          <a:xfrm>
            <a:off x="0" y="7350775"/>
            <a:ext cx="6858000" cy="1120543"/>
          </a:xfrm>
          <a:prstGeom prst="rect">
            <a:avLst/>
          </a:prstGeom>
        </p:spPr>
      </p:pic>
      <p:sp>
        <p:nvSpPr>
          <p:cNvPr id="35" name="TextBox 34">
            <a:extLst>
              <a:ext uri="{FF2B5EF4-FFF2-40B4-BE49-F238E27FC236}">
                <a16:creationId xmlns:a16="http://schemas.microsoft.com/office/drawing/2014/main" id="{3EEA5D1E-F24A-2E26-2DF3-E4C3A5AF607F}"/>
              </a:ext>
            </a:extLst>
          </p:cNvPr>
          <p:cNvSpPr txBox="1"/>
          <p:nvPr/>
        </p:nvSpPr>
        <p:spPr>
          <a:xfrm>
            <a:off x="55660" y="8560599"/>
            <a:ext cx="2393342" cy="461665"/>
          </a:xfrm>
          <a:prstGeom prst="rect">
            <a:avLst/>
          </a:prstGeom>
          <a:noFill/>
        </p:spPr>
        <p:txBody>
          <a:bodyPr wrap="square">
            <a:spAutoFit/>
          </a:bodyPr>
          <a:lstStyle/>
          <a:p>
            <a:pPr algn="l"/>
            <a:r>
              <a:rPr lang="en-US" sz="600" b="0" i="1" u="none" strike="noStrike" baseline="0" dirty="0">
                <a:solidFill>
                  <a:srgbClr val="4A4A4A"/>
                </a:solidFill>
                <a:latin typeface="OpenSans-Italic"/>
              </a:rPr>
              <a:t>© 2022 </a:t>
            </a:r>
            <a:r>
              <a:rPr lang="en-US" sz="600" b="0" i="1" u="none" strike="noStrike" baseline="0" dirty="0" err="1">
                <a:solidFill>
                  <a:srgbClr val="4A4A4A"/>
                </a:solidFill>
                <a:latin typeface="OpenSans-Italic"/>
              </a:rPr>
              <a:t>ConsulTV</a:t>
            </a:r>
            <a:r>
              <a:rPr lang="en-US" sz="600" b="0" i="1" u="none" strike="noStrike" baseline="0" dirty="0">
                <a:solidFill>
                  <a:srgbClr val="4A4A4A"/>
                </a:solidFill>
                <a:latin typeface="OpenSans-Italic"/>
              </a:rPr>
              <a:t>. All Rights Reserved | Confidential</a:t>
            </a:r>
          </a:p>
          <a:p>
            <a:pPr algn="l"/>
            <a:r>
              <a:rPr lang="en-US" sz="600" b="0" i="0" u="none" strike="noStrike" baseline="0" dirty="0">
                <a:solidFill>
                  <a:srgbClr val="4A4A4A"/>
                </a:solidFill>
                <a:latin typeface="OpenSans"/>
              </a:rPr>
              <a:t>The information contained in this document is confidential, privileged,</a:t>
            </a:r>
          </a:p>
          <a:p>
            <a:pPr algn="l"/>
            <a:r>
              <a:rPr lang="en-US" sz="600" b="0" i="0" u="none" strike="noStrike" baseline="0" dirty="0">
                <a:solidFill>
                  <a:srgbClr val="4A4A4A"/>
                </a:solidFill>
                <a:latin typeface="OpenSans"/>
              </a:rPr>
              <a:t>and only for the intended recipient. It may not be used, published or</a:t>
            </a:r>
          </a:p>
          <a:p>
            <a:pPr algn="l"/>
            <a:r>
              <a:rPr lang="en-US" sz="600" b="0" i="0" u="none" strike="noStrike" baseline="0" dirty="0">
                <a:solidFill>
                  <a:srgbClr val="4A4A4A"/>
                </a:solidFill>
                <a:latin typeface="OpenSans"/>
              </a:rPr>
              <a:t>redistributed without the prior written consent of </a:t>
            </a:r>
            <a:r>
              <a:rPr lang="en-US" sz="600" b="0" i="0" u="none" strike="noStrike" baseline="0" dirty="0" err="1">
                <a:solidFill>
                  <a:srgbClr val="4A4A4A"/>
                </a:solidFill>
                <a:latin typeface="OpenSans"/>
              </a:rPr>
              <a:t>ConsulTV</a:t>
            </a:r>
            <a:r>
              <a:rPr lang="en-US" sz="600" b="0" i="0" u="none" strike="noStrike" baseline="0" dirty="0">
                <a:solidFill>
                  <a:srgbClr val="4A4A4A"/>
                </a:solidFill>
                <a:latin typeface="OpenSans"/>
              </a:rPr>
              <a:t>.</a:t>
            </a:r>
            <a:endParaRPr lang="en-US" sz="600" dirty="0"/>
          </a:p>
        </p:txBody>
      </p:sp>
      <p:sp>
        <p:nvSpPr>
          <p:cNvPr id="16" name="TextBox 15">
            <a:extLst>
              <a:ext uri="{FF2B5EF4-FFF2-40B4-BE49-F238E27FC236}">
                <a16:creationId xmlns:a16="http://schemas.microsoft.com/office/drawing/2014/main" id="{D04E342D-196F-B607-8729-8A2CE6E1CB54}"/>
              </a:ext>
            </a:extLst>
          </p:cNvPr>
          <p:cNvSpPr txBox="1"/>
          <p:nvPr/>
        </p:nvSpPr>
        <p:spPr>
          <a:xfrm>
            <a:off x="968071" y="2864728"/>
            <a:ext cx="2315818" cy="692497"/>
          </a:xfrm>
          <a:prstGeom prst="rect">
            <a:avLst/>
          </a:prstGeom>
          <a:noFill/>
        </p:spPr>
        <p:txBody>
          <a:bodyPr wrap="square">
            <a:spAutoFit/>
          </a:bodyPr>
          <a:lstStyle/>
          <a:p>
            <a:r>
              <a:rPr lang="en-US" sz="1100" b="1" dirty="0"/>
              <a:t>Medical Marijuana</a:t>
            </a:r>
          </a:p>
          <a:p>
            <a:r>
              <a:rPr lang="en-US" sz="700" dirty="0"/>
              <a:t>Medical marijuana ads are accepted as long as it is in accordance with Compulse creative policies. We do not run any type of medical marijuana ads in states have not legalized medical marijuana</a:t>
            </a:r>
          </a:p>
        </p:txBody>
      </p:sp>
      <p:sp>
        <p:nvSpPr>
          <p:cNvPr id="17" name="TextBox 16">
            <a:extLst>
              <a:ext uri="{FF2B5EF4-FFF2-40B4-BE49-F238E27FC236}">
                <a16:creationId xmlns:a16="http://schemas.microsoft.com/office/drawing/2014/main" id="{D990510A-A1C3-1EEB-1B5C-ABC7FD240138}"/>
              </a:ext>
            </a:extLst>
          </p:cNvPr>
          <p:cNvSpPr txBox="1"/>
          <p:nvPr/>
        </p:nvSpPr>
        <p:spPr>
          <a:xfrm>
            <a:off x="968071" y="3690957"/>
            <a:ext cx="2315818" cy="800219"/>
          </a:xfrm>
          <a:prstGeom prst="rect">
            <a:avLst/>
          </a:prstGeom>
          <a:noFill/>
        </p:spPr>
        <p:txBody>
          <a:bodyPr wrap="square">
            <a:spAutoFit/>
          </a:bodyPr>
          <a:lstStyle/>
          <a:p>
            <a:r>
              <a:rPr lang="en-US" sz="1100" b="1" dirty="0"/>
              <a:t>Advertiser Liability </a:t>
            </a:r>
          </a:p>
          <a:p>
            <a:r>
              <a:rPr lang="en-US" sz="700" dirty="0"/>
              <a:t>Compulse acts as an empowerment platform. Advertisers of hemp and CBD products are required to ensure their product and advertising creative complies with all laws and regulations in the state(s) the ad is running. This is expected on top of our standard terms and conditions. </a:t>
            </a:r>
          </a:p>
        </p:txBody>
      </p:sp>
      <p:sp>
        <p:nvSpPr>
          <p:cNvPr id="18" name="TextBox 17">
            <a:extLst>
              <a:ext uri="{FF2B5EF4-FFF2-40B4-BE49-F238E27FC236}">
                <a16:creationId xmlns:a16="http://schemas.microsoft.com/office/drawing/2014/main" id="{3F43A708-12E2-B661-CC0E-1E06B10AF91F}"/>
              </a:ext>
            </a:extLst>
          </p:cNvPr>
          <p:cNvSpPr txBox="1"/>
          <p:nvPr/>
        </p:nvSpPr>
        <p:spPr>
          <a:xfrm>
            <a:off x="983974" y="4590741"/>
            <a:ext cx="2498698" cy="692497"/>
          </a:xfrm>
          <a:prstGeom prst="rect">
            <a:avLst/>
          </a:prstGeom>
          <a:noFill/>
        </p:spPr>
        <p:txBody>
          <a:bodyPr wrap="square">
            <a:spAutoFit/>
          </a:bodyPr>
          <a:lstStyle/>
          <a:p>
            <a:r>
              <a:rPr lang="en-US" sz="1100" b="1" dirty="0"/>
              <a:t>Media Costs</a:t>
            </a:r>
          </a:p>
          <a:p>
            <a:r>
              <a:rPr lang="en-US" sz="700" dirty="0"/>
              <a:t>OTT, display, and video ad inventory accessed for medical marijuana, hemp and CBD campaigns can incur a higher average CPM due to the limitations of inventory sources accepting of this category of advertising.</a:t>
            </a:r>
          </a:p>
        </p:txBody>
      </p:sp>
      <p:sp>
        <p:nvSpPr>
          <p:cNvPr id="20" name="TextBox 19">
            <a:extLst>
              <a:ext uri="{FF2B5EF4-FFF2-40B4-BE49-F238E27FC236}">
                <a16:creationId xmlns:a16="http://schemas.microsoft.com/office/drawing/2014/main" id="{B25F907E-F2CF-C0C7-0F62-BC481996485A}"/>
              </a:ext>
            </a:extLst>
          </p:cNvPr>
          <p:cNvSpPr txBox="1"/>
          <p:nvPr/>
        </p:nvSpPr>
        <p:spPr>
          <a:xfrm>
            <a:off x="968071" y="5321286"/>
            <a:ext cx="2315818" cy="692497"/>
          </a:xfrm>
          <a:prstGeom prst="rect">
            <a:avLst/>
          </a:prstGeom>
          <a:noFill/>
        </p:spPr>
        <p:txBody>
          <a:bodyPr wrap="square">
            <a:spAutoFit/>
          </a:bodyPr>
          <a:lstStyle/>
          <a:p>
            <a:r>
              <a:rPr lang="en-US" sz="1100" b="1" dirty="0"/>
              <a:t>Performance</a:t>
            </a:r>
            <a:r>
              <a:rPr lang="en-US" dirty="0"/>
              <a:t> </a:t>
            </a:r>
          </a:p>
          <a:p>
            <a:r>
              <a:rPr lang="en-US" sz="700" dirty="0"/>
              <a:t>KPIs like CTR and VCR may be impacted by the limited inventory mix of which accepts this type of advertising because there is less inventory to optimize against.</a:t>
            </a:r>
          </a:p>
        </p:txBody>
      </p:sp>
      <p:cxnSp>
        <p:nvCxnSpPr>
          <p:cNvPr id="21" name="Straight Connector 20">
            <a:extLst>
              <a:ext uri="{FF2B5EF4-FFF2-40B4-BE49-F238E27FC236}">
                <a16:creationId xmlns:a16="http://schemas.microsoft.com/office/drawing/2014/main" id="{F604A882-5CBF-7266-E7AA-E3AFEEF94D57}"/>
              </a:ext>
            </a:extLst>
          </p:cNvPr>
          <p:cNvCxnSpPr>
            <a:cxnSpLocks/>
          </p:cNvCxnSpPr>
          <p:nvPr/>
        </p:nvCxnSpPr>
        <p:spPr>
          <a:xfrm>
            <a:off x="3430988" y="2862853"/>
            <a:ext cx="11328" cy="3449698"/>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796E6EE-5345-8B5E-7BE1-145842E3B3A4}"/>
              </a:ext>
            </a:extLst>
          </p:cNvPr>
          <p:cNvSpPr txBox="1"/>
          <p:nvPr/>
        </p:nvSpPr>
        <p:spPr>
          <a:xfrm>
            <a:off x="4102874" y="2808185"/>
            <a:ext cx="2295100" cy="907941"/>
          </a:xfrm>
          <a:prstGeom prst="rect">
            <a:avLst/>
          </a:prstGeom>
          <a:noFill/>
        </p:spPr>
        <p:txBody>
          <a:bodyPr wrap="square">
            <a:spAutoFit/>
          </a:bodyPr>
          <a:lstStyle/>
          <a:p>
            <a:r>
              <a:rPr lang="en-US" sz="1100" b="1" dirty="0"/>
              <a:t>State Law Compliance </a:t>
            </a:r>
          </a:p>
          <a:p>
            <a:r>
              <a:rPr lang="en-US" sz="700" dirty="0"/>
              <a:t>We require that all creative and landing pages comply with all state laws where the ad will serve and potentially direct thru to. You are responsible for familiarizing yourself with state laws. Compulse is not responsible for verifying state laws prior to enabling execution of any digital campaigns.</a:t>
            </a:r>
          </a:p>
        </p:txBody>
      </p:sp>
      <p:sp>
        <p:nvSpPr>
          <p:cNvPr id="25" name="TextBox 24">
            <a:extLst>
              <a:ext uri="{FF2B5EF4-FFF2-40B4-BE49-F238E27FC236}">
                <a16:creationId xmlns:a16="http://schemas.microsoft.com/office/drawing/2014/main" id="{7E42FD60-4007-B651-7110-8654A799EDB1}"/>
              </a:ext>
            </a:extLst>
          </p:cNvPr>
          <p:cNvSpPr txBox="1"/>
          <p:nvPr/>
        </p:nvSpPr>
        <p:spPr>
          <a:xfrm>
            <a:off x="4128419" y="3883206"/>
            <a:ext cx="2232925" cy="907941"/>
          </a:xfrm>
          <a:prstGeom prst="rect">
            <a:avLst/>
          </a:prstGeom>
          <a:noFill/>
        </p:spPr>
        <p:txBody>
          <a:bodyPr wrap="square">
            <a:spAutoFit/>
          </a:bodyPr>
          <a:lstStyle/>
          <a:p>
            <a:r>
              <a:rPr lang="en-US" sz="1100" b="1" dirty="0"/>
              <a:t>Publisher Review</a:t>
            </a:r>
          </a:p>
          <a:p>
            <a:r>
              <a:rPr lang="en-US" sz="700" dirty="0"/>
              <a:t>All creatives are required to be reviewed and approved by publishers. This review process ranges approximately 48-72 hours dependent on the Publisher. Publishers reserve the right to reject an ad or campaign at any time. Compulse has no authority to overrule their decision.</a:t>
            </a:r>
          </a:p>
        </p:txBody>
      </p:sp>
      <p:sp>
        <p:nvSpPr>
          <p:cNvPr id="27" name="TextBox 26">
            <a:extLst>
              <a:ext uri="{FF2B5EF4-FFF2-40B4-BE49-F238E27FC236}">
                <a16:creationId xmlns:a16="http://schemas.microsoft.com/office/drawing/2014/main" id="{720C6322-4D83-CA72-06EA-BA7DCB25560D}"/>
              </a:ext>
            </a:extLst>
          </p:cNvPr>
          <p:cNvSpPr txBox="1"/>
          <p:nvPr/>
        </p:nvSpPr>
        <p:spPr>
          <a:xfrm>
            <a:off x="4144616" y="4839302"/>
            <a:ext cx="2036730" cy="800219"/>
          </a:xfrm>
          <a:prstGeom prst="rect">
            <a:avLst/>
          </a:prstGeom>
          <a:noFill/>
        </p:spPr>
        <p:txBody>
          <a:bodyPr wrap="square">
            <a:spAutoFit/>
          </a:bodyPr>
          <a:lstStyle/>
          <a:p>
            <a:r>
              <a:rPr lang="en-US" sz="1100" b="1" dirty="0"/>
              <a:t>Targeting Restrictions</a:t>
            </a:r>
          </a:p>
          <a:p>
            <a:r>
              <a:rPr lang="en-US" sz="700" dirty="0"/>
              <a:t>We do not provide any additional targeting beyond geotargeting at the DMA level for standard orders. Other targeting tactics can potentially be applied to custom campaigns but are subject to feasibility and approval. </a:t>
            </a:r>
          </a:p>
        </p:txBody>
      </p:sp>
      <p:sp>
        <p:nvSpPr>
          <p:cNvPr id="29" name="TextBox 28">
            <a:extLst>
              <a:ext uri="{FF2B5EF4-FFF2-40B4-BE49-F238E27FC236}">
                <a16:creationId xmlns:a16="http://schemas.microsoft.com/office/drawing/2014/main" id="{63102DD0-B575-4A7A-39E1-EE46A4EB1CAC}"/>
              </a:ext>
            </a:extLst>
          </p:cNvPr>
          <p:cNvSpPr txBox="1"/>
          <p:nvPr/>
        </p:nvSpPr>
        <p:spPr>
          <a:xfrm>
            <a:off x="4150580" y="5738453"/>
            <a:ext cx="2295100" cy="800219"/>
          </a:xfrm>
          <a:prstGeom prst="rect">
            <a:avLst/>
          </a:prstGeom>
          <a:noFill/>
        </p:spPr>
        <p:txBody>
          <a:bodyPr wrap="square">
            <a:spAutoFit/>
          </a:bodyPr>
          <a:lstStyle/>
          <a:p>
            <a:r>
              <a:rPr lang="en-US" sz="1100" b="1" dirty="0"/>
              <a:t>OTT Ad Creative Guidelines</a:t>
            </a:r>
          </a:p>
          <a:p>
            <a:r>
              <a:rPr lang="en-US" sz="700" dirty="0"/>
              <a:t>We cannot accept OTT ad creative that directs users to dispensaries or blatantly shows cannabis products or paraphernalia usage. Messaging cannot direct users to buy or purchase a cannabis product. Generic branding is acceptable.</a:t>
            </a:r>
          </a:p>
        </p:txBody>
      </p:sp>
      <p:pic>
        <p:nvPicPr>
          <p:cNvPr id="28" name="Picture 27">
            <a:extLst>
              <a:ext uri="{FF2B5EF4-FFF2-40B4-BE49-F238E27FC236}">
                <a16:creationId xmlns:a16="http://schemas.microsoft.com/office/drawing/2014/main" id="{29C76A57-3EBB-DBAD-70DB-403C489818BC}"/>
              </a:ext>
            </a:extLst>
          </p:cNvPr>
          <p:cNvPicPr>
            <a:picLocks noChangeAspect="1"/>
          </p:cNvPicPr>
          <p:nvPr/>
        </p:nvPicPr>
        <p:blipFill>
          <a:blip r:embed="rId4"/>
          <a:stretch>
            <a:fillRect/>
          </a:stretch>
        </p:blipFill>
        <p:spPr>
          <a:xfrm>
            <a:off x="477502" y="2932274"/>
            <a:ext cx="514422" cy="514422"/>
          </a:xfrm>
          <a:prstGeom prst="rect">
            <a:avLst/>
          </a:prstGeom>
        </p:spPr>
      </p:pic>
      <p:pic>
        <p:nvPicPr>
          <p:cNvPr id="31" name="Picture 30">
            <a:extLst>
              <a:ext uri="{FF2B5EF4-FFF2-40B4-BE49-F238E27FC236}">
                <a16:creationId xmlns:a16="http://schemas.microsoft.com/office/drawing/2014/main" id="{6FA1052A-E749-CA03-3DA8-046DDFCA56B2}"/>
              </a:ext>
            </a:extLst>
          </p:cNvPr>
          <p:cNvPicPr>
            <a:picLocks noChangeAspect="1"/>
          </p:cNvPicPr>
          <p:nvPr/>
        </p:nvPicPr>
        <p:blipFill>
          <a:blip r:embed="rId5"/>
          <a:stretch>
            <a:fillRect/>
          </a:stretch>
        </p:blipFill>
        <p:spPr>
          <a:xfrm>
            <a:off x="460026" y="3782756"/>
            <a:ext cx="523948" cy="533474"/>
          </a:xfrm>
          <a:prstGeom prst="rect">
            <a:avLst/>
          </a:prstGeom>
        </p:spPr>
      </p:pic>
      <p:pic>
        <p:nvPicPr>
          <p:cNvPr id="34" name="Picture 33">
            <a:extLst>
              <a:ext uri="{FF2B5EF4-FFF2-40B4-BE49-F238E27FC236}">
                <a16:creationId xmlns:a16="http://schemas.microsoft.com/office/drawing/2014/main" id="{B4DC5512-E83A-B623-DBB2-E6105ED891E9}"/>
              </a:ext>
            </a:extLst>
          </p:cNvPr>
          <p:cNvPicPr>
            <a:picLocks noChangeAspect="1"/>
          </p:cNvPicPr>
          <p:nvPr/>
        </p:nvPicPr>
        <p:blipFill>
          <a:blip r:embed="rId6"/>
          <a:stretch>
            <a:fillRect/>
          </a:stretch>
        </p:blipFill>
        <p:spPr>
          <a:xfrm>
            <a:off x="487856" y="4642681"/>
            <a:ext cx="523948" cy="543001"/>
          </a:xfrm>
          <a:prstGeom prst="rect">
            <a:avLst/>
          </a:prstGeom>
        </p:spPr>
      </p:pic>
      <p:pic>
        <p:nvPicPr>
          <p:cNvPr id="37" name="Picture 36">
            <a:extLst>
              <a:ext uri="{FF2B5EF4-FFF2-40B4-BE49-F238E27FC236}">
                <a16:creationId xmlns:a16="http://schemas.microsoft.com/office/drawing/2014/main" id="{18994DB8-6EB7-5C61-A703-5BECDC363498}"/>
              </a:ext>
            </a:extLst>
          </p:cNvPr>
          <p:cNvPicPr>
            <a:picLocks noChangeAspect="1"/>
          </p:cNvPicPr>
          <p:nvPr/>
        </p:nvPicPr>
        <p:blipFill>
          <a:blip r:embed="rId7"/>
          <a:stretch>
            <a:fillRect/>
          </a:stretch>
        </p:blipFill>
        <p:spPr>
          <a:xfrm>
            <a:off x="493405" y="5463133"/>
            <a:ext cx="514422" cy="514422"/>
          </a:xfrm>
          <a:prstGeom prst="rect">
            <a:avLst/>
          </a:prstGeom>
        </p:spPr>
      </p:pic>
      <p:pic>
        <p:nvPicPr>
          <p:cNvPr id="39" name="Picture 38">
            <a:extLst>
              <a:ext uri="{FF2B5EF4-FFF2-40B4-BE49-F238E27FC236}">
                <a16:creationId xmlns:a16="http://schemas.microsoft.com/office/drawing/2014/main" id="{75CEBC10-19B7-CB38-B57A-B2FCFA5813F3}"/>
              </a:ext>
            </a:extLst>
          </p:cNvPr>
          <p:cNvPicPr>
            <a:picLocks noChangeAspect="1"/>
          </p:cNvPicPr>
          <p:nvPr/>
        </p:nvPicPr>
        <p:blipFill>
          <a:blip r:embed="rId8"/>
          <a:stretch>
            <a:fillRect/>
          </a:stretch>
        </p:blipFill>
        <p:spPr>
          <a:xfrm>
            <a:off x="3607579" y="2860542"/>
            <a:ext cx="543001" cy="514422"/>
          </a:xfrm>
          <a:prstGeom prst="rect">
            <a:avLst/>
          </a:prstGeom>
        </p:spPr>
      </p:pic>
      <p:pic>
        <p:nvPicPr>
          <p:cNvPr id="41" name="Picture 40">
            <a:extLst>
              <a:ext uri="{FF2B5EF4-FFF2-40B4-BE49-F238E27FC236}">
                <a16:creationId xmlns:a16="http://schemas.microsoft.com/office/drawing/2014/main" id="{2CBF3B02-8525-3DE8-EA8E-54E689ED5725}"/>
              </a:ext>
            </a:extLst>
          </p:cNvPr>
          <p:cNvPicPr>
            <a:picLocks noChangeAspect="1"/>
          </p:cNvPicPr>
          <p:nvPr/>
        </p:nvPicPr>
        <p:blipFill>
          <a:blip r:embed="rId9"/>
          <a:stretch>
            <a:fillRect/>
          </a:stretch>
        </p:blipFill>
        <p:spPr>
          <a:xfrm>
            <a:off x="3645685" y="3951837"/>
            <a:ext cx="504895" cy="523948"/>
          </a:xfrm>
          <a:prstGeom prst="rect">
            <a:avLst/>
          </a:prstGeom>
        </p:spPr>
      </p:pic>
      <p:pic>
        <p:nvPicPr>
          <p:cNvPr id="43" name="Picture 42">
            <a:extLst>
              <a:ext uri="{FF2B5EF4-FFF2-40B4-BE49-F238E27FC236}">
                <a16:creationId xmlns:a16="http://schemas.microsoft.com/office/drawing/2014/main" id="{3F0B6C5D-DFAE-8E0D-45A7-2EEAD9C68901}"/>
              </a:ext>
            </a:extLst>
          </p:cNvPr>
          <p:cNvPicPr>
            <a:picLocks noChangeAspect="1"/>
          </p:cNvPicPr>
          <p:nvPr/>
        </p:nvPicPr>
        <p:blipFill>
          <a:blip r:embed="rId10"/>
          <a:stretch>
            <a:fillRect/>
          </a:stretch>
        </p:blipFill>
        <p:spPr>
          <a:xfrm>
            <a:off x="3654047" y="4885417"/>
            <a:ext cx="514422" cy="514422"/>
          </a:xfrm>
          <a:prstGeom prst="rect">
            <a:avLst/>
          </a:prstGeom>
        </p:spPr>
      </p:pic>
      <p:pic>
        <p:nvPicPr>
          <p:cNvPr id="45" name="Picture 44">
            <a:extLst>
              <a:ext uri="{FF2B5EF4-FFF2-40B4-BE49-F238E27FC236}">
                <a16:creationId xmlns:a16="http://schemas.microsoft.com/office/drawing/2014/main" id="{85929BC0-09C0-F1A8-7CD8-8DDB9CB25D52}"/>
              </a:ext>
            </a:extLst>
          </p:cNvPr>
          <p:cNvPicPr>
            <a:picLocks noChangeAspect="1"/>
          </p:cNvPicPr>
          <p:nvPr/>
        </p:nvPicPr>
        <p:blipFill>
          <a:blip r:embed="rId11"/>
          <a:stretch>
            <a:fillRect/>
          </a:stretch>
        </p:blipFill>
        <p:spPr>
          <a:xfrm>
            <a:off x="3668374" y="5814181"/>
            <a:ext cx="523948" cy="533474"/>
          </a:xfrm>
          <a:prstGeom prst="rect">
            <a:avLst/>
          </a:prstGeom>
        </p:spPr>
      </p:pic>
      <p:sp>
        <p:nvSpPr>
          <p:cNvPr id="30" name="TextBox 29">
            <a:extLst>
              <a:ext uri="{FF2B5EF4-FFF2-40B4-BE49-F238E27FC236}">
                <a16:creationId xmlns:a16="http://schemas.microsoft.com/office/drawing/2014/main" id="{F0DF1F0A-EFE7-F7B6-E78C-24309365A83F}"/>
              </a:ext>
            </a:extLst>
          </p:cNvPr>
          <p:cNvSpPr txBox="1"/>
          <p:nvPr/>
        </p:nvSpPr>
        <p:spPr>
          <a:xfrm>
            <a:off x="680242" y="7492841"/>
            <a:ext cx="5501104" cy="738664"/>
          </a:xfrm>
          <a:prstGeom prst="rect">
            <a:avLst/>
          </a:prstGeom>
          <a:noFill/>
        </p:spPr>
        <p:txBody>
          <a:bodyPr wrap="square">
            <a:spAutoFit/>
          </a:bodyPr>
          <a:lstStyle/>
          <a:p>
            <a:pPr marL="0" marR="0">
              <a:spcBef>
                <a:spcPts val="0"/>
              </a:spcBef>
              <a:spcAft>
                <a:spcPts val="0"/>
              </a:spcAft>
            </a:pPr>
            <a:r>
              <a:rPr lang="en-US" sz="1400" b="1" u="sng" dirty="0">
                <a:solidFill>
                  <a:schemeClr val="bg1"/>
                </a:solidFill>
                <a:effectLst/>
                <a:latin typeface="Calibri" panose="020F0502020204030204" pitchFamily="34" charset="0"/>
                <a:ea typeface="Calibri" panose="020F0502020204030204" pitchFamily="34" charset="0"/>
                <a:hlinkClick r:id="rId12">
                  <a:extLst>
                    <a:ext uri="{A12FA001-AC4F-418D-AE19-62706E023703}">
                      <ahyp:hlinkClr xmlns:ahyp="http://schemas.microsoft.com/office/drawing/2018/hyperlinkcolor" val="tx"/>
                    </a:ext>
                  </a:extLst>
                </a:hlinkClick>
              </a:rPr>
              <a:t>https://www.iab.com/wp-content/uploads/2020/05/IAB_ProgrammacticAdvertising_ACloseLookatCannabis_FINAL_FINAL.pdf</a:t>
            </a:r>
            <a:endParaRPr lang="en-US" sz="1400" b="1" dirty="0">
              <a:solidFill>
                <a:schemeClr val="bg1"/>
              </a:solidFill>
              <a:effectLst/>
              <a:latin typeface="Calibri" panose="020F0502020204030204" pitchFamily="34" charset="0"/>
              <a:ea typeface="Calibri" panose="020F0502020204030204" pitchFamily="34" charset="0"/>
            </a:endParaRPr>
          </a:p>
        </p:txBody>
      </p:sp>
      <p:pic>
        <p:nvPicPr>
          <p:cNvPr id="5" name="Picture 4" descr="A picture containing graphics, font, design, halloween&#10;&#10;Description automatically generated">
            <a:extLst>
              <a:ext uri="{FF2B5EF4-FFF2-40B4-BE49-F238E27FC236}">
                <a16:creationId xmlns:a16="http://schemas.microsoft.com/office/drawing/2014/main" id="{B8208ECD-6000-82F1-EFC9-0885E33A773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87824" y="8606364"/>
            <a:ext cx="1482352" cy="362559"/>
          </a:xfrm>
          <a:prstGeom prst="rect">
            <a:avLst/>
          </a:prstGeom>
        </p:spPr>
      </p:pic>
    </p:spTree>
    <p:extLst>
      <p:ext uri="{BB962C8B-B14F-4D97-AF65-F5344CB8AC3E}">
        <p14:creationId xmlns:p14="http://schemas.microsoft.com/office/powerpoint/2010/main" val="76521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C3331E-BA8F-26E7-A959-606DD60A479F}"/>
              </a:ext>
            </a:extLst>
          </p:cNvPr>
          <p:cNvSpPr>
            <a:spLocks noGrp="1"/>
          </p:cNvSpPr>
          <p:nvPr>
            <p:ph type="subTitle" idx="1"/>
          </p:nvPr>
        </p:nvSpPr>
        <p:spPr>
          <a:xfrm>
            <a:off x="0" y="874906"/>
            <a:ext cx="6858000" cy="303213"/>
          </a:xfrm>
        </p:spPr>
        <p:txBody>
          <a:bodyPr>
            <a:normAutofit lnSpcReduction="10000"/>
          </a:bodyPr>
          <a:lstStyle/>
          <a:p>
            <a:r>
              <a:rPr kumimoji="0" lang="en-US" altLang="en-US" sz="1600" i="0" u="none" strike="noStrike" cap="none" normalizeH="0" baseline="0" dirty="0">
                <a:ln>
                  <a:noFill/>
                </a:ln>
                <a:solidFill>
                  <a:srgbClr val="F84D08"/>
                </a:solidFill>
                <a:effectLst/>
                <a:latin typeface="OpenSans-Semibold"/>
                <a:ea typeface="Calibri" panose="020F0502020204030204" pitchFamily="34" charset="0"/>
                <a:cs typeface="OpenSans-Semibold" charset="0"/>
              </a:rPr>
              <a:t>Gambling, Sports Betting, Casinos, Lottery</a:t>
            </a:r>
            <a:endParaRPr lang="en-US" sz="1600" dirty="0">
              <a:solidFill>
                <a:srgbClr val="F84D08"/>
              </a:solidFill>
              <a:latin typeface="OpenSans-Semibold"/>
            </a:endParaRPr>
          </a:p>
        </p:txBody>
      </p:sp>
      <p:sp>
        <p:nvSpPr>
          <p:cNvPr id="4" name="Rectangle 2">
            <a:extLst>
              <a:ext uri="{FF2B5EF4-FFF2-40B4-BE49-F238E27FC236}">
                <a16:creationId xmlns:a16="http://schemas.microsoft.com/office/drawing/2014/main" id="{DC40BF1D-7589-4B51-893F-2C2FBD40FD6D}"/>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a:extLst>
              <a:ext uri="{FF2B5EF4-FFF2-40B4-BE49-F238E27FC236}">
                <a16:creationId xmlns:a16="http://schemas.microsoft.com/office/drawing/2014/main" id="{12F3DF59-1180-3330-26C4-FE3AB7D70469}"/>
              </a:ext>
            </a:extLst>
          </p:cNvPr>
          <p:cNvSpPr txBox="1"/>
          <p:nvPr/>
        </p:nvSpPr>
        <p:spPr>
          <a:xfrm>
            <a:off x="0" y="316345"/>
            <a:ext cx="6858000" cy="49244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ConsulTV </a:t>
            </a:r>
            <a:r>
              <a:rPr kumimoji="0" lang="en-US" altLang="en-US" sz="2600" b="1" i="0" u="none" strike="noStrike" cap="none" normalizeH="0" baseline="0" dirty="0">
                <a:ln>
                  <a:noFill/>
                </a:ln>
                <a:solidFill>
                  <a:schemeClr val="tx1">
                    <a:lumMod val="65000"/>
                    <a:lumOff val="35000"/>
                  </a:schemeClr>
                </a:solidFill>
                <a:effectLst/>
                <a:latin typeface="Calibri" panose="020F0502020204030204" pitchFamily="34" charset="0"/>
                <a:ea typeface="Calibri" panose="020F0502020204030204" pitchFamily="34" charset="0"/>
                <a:cs typeface="OpenSans-Semibold" charset="0"/>
              </a:rPr>
              <a:t>Sensitive Categories and Guidelines</a:t>
            </a:r>
            <a:endParaRPr kumimoji="0" lang="en-US" altLang="en-US" sz="2600" b="1" i="0" u="none" strike="noStrike" cap="none" normalizeH="0" baseline="0" dirty="0">
              <a:ln>
                <a:noFill/>
              </a:ln>
              <a:solidFill>
                <a:schemeClr val="tx1">
                  <a:lumMod val="65000"/>
                  <a:lumOff val="35000"/>
                </a:schemeClr>
              </a:solidFill>
              <a:effectLst/>
              <a:latin typeface="Arial" panose="020B0604020202020204" pitchFamily="34" charset="0"/>
            </a:endParaRPr>
          </a:p>
        </p:txBody>
      </p:sp>
      <p:pic>
        <p:nvPicPr>
          <p:cNvPr id="9" name="Picture 8">
            <a:extLst>
              <a:ext uri="{FF2B5EF4-FFF2-40B4-BE49-F238E27FC236}">
                <a16:creationId xmlns:a16="http://schemas.microsoft.com/office/drawing/2014/main" id="{09F79C14-391B-D08C-A154-C93E45F688E9}"/>
              </a:ext>
            </a:extLst>
          </p:cNvPr>
          <p:cNvPicPr>
            <a:picLocks noChangeAspect="1"/>
          </p:cNvPicPr>
          <p:nvPr/>
        </p:nvPicPr>
        <p:blipFill>
          <a:blip r:embed="rId2"/>
          <a:stretch>
            <a:fillRect/>
          </a:stretch>
        </p:blipFill>
        <p:spPr>
          <a:xfrm>
            <a:off x="0" y="2975699"/>
            <a:ext cx="6858000" cy="571001"/>
          </a:xfrm>
          <a:prstGeom prst="rect">
            <a:avLst/>
          </a:prstGeom>
        </p:spPr>
      </p:pic>
      <p:sp>
        <p:nvSpPr>
          <p:cNvPr id="11" name="TextBox 10">
            <a:extLst>
              <a:ext uri="{FF2B5EF4-FFF2-40B4-BE49-F238E27FC236}">
                <a16:creationId xmlns:a16="http://schemas.microsoft.com/office/drawing/2014/main" id="{D097098D-9CBC-A4E1-CFDB-A54F3230998F}"/>
              </a:ext>
            </a:extLst>
          </p:cNvPr>
          <p:cNvSpPr txBox="1"/>
          <p:nvPr/>
        </p:nvSpPr>
        <p:spPr>
          <a:xfrm>
            <a:off x="0" y="3018061"/>
            <a:ext cx="6858000" cy="461665"/>
          </a:xfrm>
          <a:prstGeom prst="rect">
            <a:avLst/>
          </a:prstGeom>
          <a:noFill/>
        </p:spPr>
        <p:txBody>
          <a:bodyPr wrap="square">
            <a:spAutoFit/>
          </a:bodyPr>
          <a:lstStyle/>
          <a:p>
            <a:pPr algn="ctr"/>
            <a:r>
              <a:rPr lang="en-US" sz="1200" b="0" i="0" u="none" strike="noStrike" baseline="0" dirty="0">
                <a:solidFill>
                  <a:srgbClr val="FFFFFF"/>
                </a:solidFill>
                <a:latin typeface="OpenSans"/>
              </a:rPr>
              <a:t>Advertising for legitimate state-run lotteries is acceptable. A “lottery” is defined as a</a:t>
            </a:r>
          </a:p>
          <a:p>
            <a:pPr algn="ctr"/>
            <a:r>
              <a:rPr lang="en-US" sz="1200" b="0" i="0" u="none" strike="noStrike" baseline="0" dirty="0">
                <a:solidFill>
                  <a:srgbClr val="FFFFFF"/>
                </a:solidFill>
                <a:latin typeface="OpenSans"/>
              </a:rPr>
              <a:t>promotion in which all elements of consideration, chance and prize are present.</a:t>
            </a:r>
            <a:endParaRPr kumimoji="0" lang="en-US" altLang="en-US" b="0" i="0" u="none" strike="noStrike" cap="none" normalizeH="0" baseline="0" dirty="0">
              <a:ln>
                <a:noFill/>
              </a:ln>
              <a:solidFill>
                <a:schemeClr val="bg1"/>
              </a:solidFill>
              <a:effectLst/>
              <a:latin typeface="Arial" panose="020B0604020202020204" pitchFamily="34" charset="0"/>
            </a:endParaRPr>
          </a:p>
        </p:txBody>
      </p:sp>
      <p:sp>
        <p:nvSpPr>
          <p:cNvPr id="15" name="TextBox 14">
            <a:extLst>
              <a:ext uri="{FF2B5EF4-FFF2-40B4-BE49-F238E27FC236}">
                <a16:creationId xmlns:a16="http://schemas.microsoft.com/office/drawing/2014/main" id="{FE7A9B86-413F-5C74-1D3E-D64868EEAFED}"/>
              </a:ext>
            </a:extLst>
          </p:cNvPr>
          <p:cNvSpPr txBox="1"/>
          <p:nvPr/>
        </p:nvSpPr>
        <p:spPr>
          <a:xfrm>
            <a:off x="0" y="3701098"/>
            <a:ext cx="6858000" cy="369332"/>
          </a:xfrm>
          <a:prstGeom prst="rect">
            <a:avLst/>
          </a:prstGeom>
          <a:noFill/>
        </p:spPr>
        <p:txBody>
          <a:bodyPr wrap="square">
            <a:spAutoFit/>
          </a:bodyPr>
          <a:lstStyle/>
          <a:p>
            <a:pPr algn="ctr"/>
            <a:r>
              <a:rPr lang="en-US" b="0" i="0" u="none" strike="noStrike" baseline="0" dirty="0">
                <a:solidFill>
                  <a:srgbClr val="F84D08"/>
                </a:solidFill>
                <a:latin typeface="OpenSans-Semibold"/>
              </a:rPr>
              <a:t>Lottery Targeting Requirements</a:t>
            </a:r>
          </a:p>
        </p:txBody>
      </p:sp>
      <p:pic>
        <p:nvPicPr>
          <p:cNvPr id="14" name="Picture 13">
            <a:extLst>
              <a:ext uri="{FF2B5EF4-FFF2-40B4-BE49-F238E27FC236}">
                <a16:creationId xmlns:a16="http://schemas.microsoft.com/office/drawing/2014/main" id="{1B2251B4-F6DC-F80A-E06A-A7626AA7078D}"/>
              </a:ext>
            </a:extLst>
          </p:cNvPr>
          <p:cNvPicPr>
            <a:picLocks noChangeAspect="1"/>
          </p:cNvPicPr>
          <p:nvPr/>
        </p:nvPicPr>
        <p:blipFill>
          <a:blip r:embed="rId3"/>
          <a:stretch>
            <a:fillRect/>
          </a:stretch>
        </p:blipFill>
        <p:spPr>
          <a:xfrm>
            <a:off x="0" y="7400671"/>
            <a:ext cx="6858000" cy="897644"/>
          </a:xfrm>
          <a:prstGeom prst="rect">
            <a:avLst/>
          </a:prstGeom>
        </p:spPr>
      </p:pic>
      <p:sp>
        <p:nvSpPr>
          <p:cNvPr id="24" name="TextBox 23">
            <a:extLst>
              <a:ext uri="{FF2B5EF4-FFF2-40B4-BE49-F238E27FC236}">
                <a16:creationId xmlns:a16="http://schemas.microsoft.com/office/drawing/2014/main" id="{9D65489D-A16D-239F-CDEC-A361710BB179}"/>
              </a:ext>
            </a:extLst>
          </p:cNvPr>
          <p:cNvSpPr txBox="1"/>
          <p:nvPr/>
        </p:nvSpPr>
        <p:spPr>
          <a:xfrm>
            <a:off x="1" y="7467804"/>
            <a:ext cx="6858000" cy="738664"/>
          </a:xfrm>
          <a:prstGeom prst="rect">
            <a:avLst/>
          </a:prstGeom>
          <a:noFill/>
        </p:spPr>
        <p:txBody>
          <a:bodyPr wrap="square">
            <a:spAutoFit/>
          </a:bodyPr>
          <a:lstStyle/>
          <a:p>
            <a:pPr algn="ctr"/>
            <a:r>
              <a:rPr lang="en-US" sz="1600" b="0" i="0" u="none" strike="noStrike" baseline="0" dirty="0">
                <a:solidFill>
                  <a:srgbClr val="FFFFFF"/>
                </a:solidFill>
                <a:latin typeface="OpenSans-Semibold"/>
              </a:rPr>
              <a:t>Resource: U.S. Gambling Laws and Online Regulation</a:t>
            </a:r>
          </a:p>
          <a:p>
            <a:pPr algn="ctr"/>
            <a:r>
              <a:rPr lang="en-US" sz="1200" b="0" i="0" u="none" strike="noStrike" baseline="0" dirty="0">
                <a:solidFill>
                  <a:srgbClr val="FFFFFF"/>
                </a:solidFill>
                <a:latin typeface="OpenSans"/>
              </a:rPr>
              <a:t>Review current U.S. gaming regulations for local, state and federal entities:</a:t>
            </a:r>
          </a:p>
          <a:p>
            <a:pPr algn="ctr"/>
            <a:r>
              <a:rPr lang="en-US" sz="1400" b="0" i="0" u="none" strike="noStrike" baseline="0" dirty="0">
                <a:solidFill>
                  <a:srgbClr val="FFFFFF"/>
                </a:solidFill>
                <a:latin typeface="OpenSans-Light"/>
              </a:rPr>
              <a:t>http://bit.ly/US-Gambling-Laws</a:t>
            </a:r>
            <a:endParaRPr lang="en-US" sz="1100" dirty="0">
              <a:solidFill>
                <a:schemeClr val="bg1"/>
              </a:solidFill>
            </a:endParaRPr>
          </a:p>
        </p:txBody>
      </p:sp>
      <p:sp>
        <p:nvSpPr>
          <p:cNvPr id="35" name="TextBox 34">
            <a:extLst>
              <a:ext uri="{FF2B5EF4-FFF2-40B4-BE49-F238E27FC236}">
                <a16:creationId xmlns:a16="http://schemas.microsoft.com/office/drawing/2014/main" id="{3EEA5D1E-F24A-2E26-2DF3-E4C3A5AF607F}"/>
              </a:ext>
            </a:extLst>
          </p:cNvPr>
          <p:cNvSpPr txBox="1"/>
          <p:nvPr/>
        </p:nvSpPr>
        <p:spPr>
          <a:xfrm>
            <a:off x="0" y="6861601"/>
            <a:ext cx="2393342" cy="461665"/>
          </a:xfrm>
          <a:prstGeom prst="rect">
            <a:avLst/>
          </a:prstGeom>
          <a:noFill/>
        </p:spPr>
        <p:txBody>
          <a:bodyPr wrap="square">
            <a:spAutoFit/>
          </a:bodyPr>
          <a:lstStyle/>
          <a:p>
            <a:pPr algn="l"/>
            <a:r>
              <a:rPr lang="en-US" sz="600" b="0" i="1" u="none" strike="noStrike" baseline="0" dirty="0">
                <a:solidFill>
                  <a:srgbClr val="4A4A4A"/>
                </a:solidFill>
                <a:latin typeface="OpenSans-Italic"/>
              </a:rPr>
              <a:t>© 2022 </a:t>
            </a:r>
            <a:r>
              <a:rPr lang="en-US" sz="600" b="0" i="1" u="none" strike="noStrike" baseline="0" dirty="0" err="1">
                <a:solidFill>
                  <a:srgbClr val="4A4A4A"/>
                </a:solidFill>
                <a:latin typeface="OpenSans-Italic"/>
              </a:rPr>
              <a:t>ConsulTV</a:t>
            </a:r>
            <a:r>
              <a:rPr lang="en-US" sz="600" b="0" i="1" u="none" strike="noStrike" baseline="0" dirty="0">
                <a:solidFill>
                  <a:srgbClr val="4A4A4A"/>
                </a:solidFill>
                <a:latin typeface="OpenSans-Italic"/>
              </a:rPr>
              <a:t>. All Rights Reserved | Confidential</a:t>
            </a:r>
          </a:p>
          <a:p>
            <a:pPr algn="l"/>
            <a:r>
              <a:rPr lang="en-US" sz="600" b="0" i="0" u="none" strike="noStrike" baseline="0" dirty="0">
                <a:solidFill>
                  <a:srgbClr val="4A4A4A"/>
                </a:solidFill>
                <a:latin typeface="OpenSans"/>
              </a:rPr>
              <a:t>The information contained in this document is confidential, privileged,</a:t>
            </a:r>
          </a:p>
          <a:p>
            <a:pPr algn="l"/>
            <a:r>
              <a:rPr lang="en-US" sz="600" b="0" i="0" u="none" strike="noStrike" baseline="0" dirty="0">
                <a:solidFill>
                  <a:srgbClr val="4A4A4A"/>
                </a:solidFill>
                <a:latin typeface="OpenSans"/>
              </a:rPr>
              <a:t>and only for the intended recipient. It may not be used, published or</a:t>
            </a:r>
          </a:p>
          <a:p>
            <a:pPr algn="l"/>
            <a:r>
              <a:rPr lang="en-US" sz="600" b="0" i="0" u="none" strike="noStrike" baseline="0" dirty="0">
                <a:solidFill>
                  <a:srgbClr val="4A4A4A"/>
                </a:solidFill>
                <a:latin typeface="OpenSans"/>
              </a:rPr>
              <a:t>redistributed without the prior written consent of </a:t>
            </a:r>
            <a:r>
              <a:rPr lang="en-US" sz="600" b="0" i="0" u="none" strike="noStrike" baseline="0" dirty="0" err="1">
                <a:solidFill>
                  <a:srgbClr val="4A4A4A"/>
                </a:solidFill>
                <a:latin typeface="OpenSans"/>
              </a:rPr>
              <a:t>ConsulTV</a:t>
            </a:r>
            <a:r>
              <a:rPr lang="en-US" sz="600" b="0" i="0" u="none" strike="noStrike" baseline="0" dirty="0">
                <a:solidFill>
                  <a:srgbClr val="4A4A4A"/>
                </a:solidFill>
                <a:latin typeface="OpenSans"/>
              </a:rPr>
              <a:t>.</a:t>
            </a:r>
            <a:endParaRPr lang="en-US" sz="600" dirty="0"/>
          </a:p>
        </p:txBody>
      </p:sp>
      <p:pic>
        <p:nvPicPr>
          <p:cNvPr id="10" name="Picture 9">
            <a:extLst>
              <a:ext uri="{FF2B5EF4-FFF2-40B4-BE49-F238E27FC236}">
                <a16:creationId xmlns:a16="http://schemas.microsoft.com/office/drawing/2014/main" id="{63E2A78C-AC86-2B71-0F1C-744B19DD07F8}"/>
              </a:ext>
            </a:extLst>
          </p:cNvPr>
          <p:cNvPicPr>
            <a:picLocks noChangeAspect="1"/>
          </p:cNvPicPr>
          <p:nvPr/>
        </p:nvPicPr>
        <p:blipFill>
          <a:blip r:embed="rId4"/>
          <a:stretch>
            <a:fillRect/>
          </a:stretch>
        </p:blipFill>
        <p:spPr>
          <a:xfrm>
            <a:off x="1319595" y="1186215"/>
            <a:ext cx="4218810" cy="1711672"/>
          </a:xfrm>
          <a:prstGeom prst="rect">
            <a:avLst/>
          </a:prstGeom>
        </p:spPr>
      </p:pic>
      <p:sp>
        <p:nvSpPr>
          <p:cNvPr id="16" name="TextBox 15">
            <a:extLst>
              <a:ext uri="{FF2B5EF4-FFF2-40B4-BE49-F238E27FC236}">
                <a16:creationId xmlns:a16="http://schemas.microsoft.com/office/drawing/2014/main" id="{BD97B1A8-7263-D670-7A43-B85ACBC62FDA}"/>
              </a:ext>
            </a:extLst>
          </p:cNvPr>
          <p:cNvSpPr txBox="1"/>
          <p:nvPr/>
        </p:nvSpPr>
        <p:spPr>
          <a:xfrm>
            <a:off x="1089490" y="4215655"/>
            <a:ext cx="5406726" cy="2667397"/>
          </a:xfrm>
          <a:prstGeom prst="rect">
            <a:avLst/>
          </a:prstGeom>
          <a:noFill/>
        </p:spPr>
        <p:txBody>
          <a:bodyPr wrap="square">
            <a:spAutoFit/>
          </a:bodyPr>
          <a:lstStyle/>
          <a:p>
            <a:pPr>
              <a:spcAft>
                <a:spcPts val="200"/>
              </a:spcAft>
            </a:pPr>
            <a:r>
              <a:rPr lang="en-US" sz="1200" b="1" dirty="0"/>
              <a:t>Gambling</a:t>
            </a:r>
          </a:p>
          <a:p>
            <a:pPr marL="171450" indent="-171450">
              <a:buFont typeface="Arial" panose="020B0604020202020204" pitchFamily="34" charset="0"/>
              <a:buChar char="•"/>
            </a:pPr>
            <a:r>
              <a:rPr lang="en-US" sz="800" dirty="0"/>
              <a:t>Ads must target people above the age of 18 years old who are in the jurisdiction that controls the lottery commission.</a:t>
            </a:r>
          </a:p>
          <a:p>
            <a:r>
              <a:rPr lang="en-US" sz="800" dirty="0"/>
              <a:t>        For example, the New York lottery can only advertise or sponsor in the state of New York.</a:t>
            </a:r>
          </a:p>
          <a:p>
            <a:pPr marL="171450" indent="-171450">
              <a:buFont typeface="Arial" panose="020B0604020202020204" pitchFamily="34" charset="0"/>
              <a:buChar char="•"/>
            </a:pPr>
            <a:r>
              <a:rPr lang="en-US" sz="800" dirty="0"/>
              <a:t>Websites must not include or link to online gambling opportunities or online gaming sites that leverage gambling-like behavior. </a:t>
            </a:r>
          </a:p>
          <a:p>
            <a:endParaRPr lang="en-US" sz="800" dirty="0"/>
          </a:p>
          <a:p>
            <a:endParaRPr lang="en-US" sz="800" dirty="0"/>
          </a:p>
          <a:p>
            <a:pPr>
              <a:spcAft>
                <a:spcPts val="200"/>
              </a:spcAft>
            </a:pPr>
            <a:r>
              <a:rPr lang="en-US" sz="1200" b="1" dirty="0"/>
              <a:t>Targeting</a:t>
            </a:r>
          </a:p>
          <a:p>
            <a:pPr marL="171450" indent="-171450">
              <a:buFont typeface="Arial" panose="020B0604020202020204" pitchFamily="34" charset="0"/>
              <a:buChar char="•"/>
            </a:pPr>
            <a:r>
              <a:rPr lang="en-US" sz="800" dirty="0"/>
              <a:t>Ads for offline gambling establishments must be in context of the area(s) in which they are promoted (e.g., promoted by locale or within the context of vacationing or traveling).</a:t>
            </a:r>
          </a:p>
          <a:p>
            <a:pPr marL="171450" indent="-171450">
              <a:buFont typeface="Arial" panose="020B0604020202020204" pitchFamily="34" charset="0"/>
              <a:buChar char="•"/>
            </a:pPr>
            <a:r>
              <a:rPr lang="en-US" sz="800" dirty="0"/>
              <a:t>Advertising must not misrepresent or glorify the benefits of gambling or encourage people to play beyond their means.</a:t>
            </a:r>
          </a:p>
          <a:p>
            <a:pPr marL="171450" indent="-171450">
              <a:buFont typeface="Arial" panose="020B0604020202020204" pitchFamily="34" charset="0"/>
              <a:buChar char="•"/>
            </a:pPr>
            <a:r>
              <a:rPr lang="en-US" sz="800" dirty="0"/>
              <a:t>Advertising may not imply or suggest that gambling is a viable alternative to employment or financial investments, a way to recover from financial losses, or that skills may affect the outcome of a game of chances.</a:t>
            </a:r>
          </a:p>
          <a:p>
            <a:pPr marL="171450" indent="-171450">
              <a:buFont typeface="Arial" panose="020B0604020202020204" pitchFamily="34" charset="0"/>
              <a:buChar char="•"/>
            </a:pPr>
            <a:r>
              <a:rPr lang="en-US" sz="800" dirty="0"/>
              <a:t>Information on the odds of winning and prize amounts must be described accurately and must not be misrepresented. Advertisers may not present winning as the most probable outcome of the game, nor misrepresent a person’s chance of winning a prize.</a:t>
            </a:r>
          </a:p>
          <a:p>
            <a:pPr marL="171450" indent="-171450">
              <a:buFont typeface="Arial" panose="020B0604020202020204" pitchFamily="34" charset="0"/>
              <a:buChar char="•"/>
            </a:pPr>
            <a:r>
              <a:rPr lang="en-US" sz="800" dirty="0"/>
              <a:t>Ads may not include or link to unlawful online gambling opportunities or online gaming sites that leverage gambling-like behavior.</a:t>
            </a:r>
          </a:p>
          <a:p>
            <a:pPr marL="171450" indent="-171450">
              <a:buFont typeface="Arial" panose="020B0604020202020204" pitchFamily="34" charset="0"/>
              <a:buChar char="•"/>
            </a:pPr>
            <a:r>
              <a:rPr lang="en-US" sz="800" dirty="0"/>
              <a:t>All creative is subject to review and approval; publishers may audit creative at any time.</a:t>
            </a:r>
          </a:p>
        </p:txBody>
      </p:sp>
      <p:pic>
        <p:nvPicPr>
          <p:cNvPr id="8" name="Picture 7">
            <a:extLst>
              <a:ext uri="{FF2B5EF4-FFF2-40B4-BE49-F238E27FC236}">
                <a16:creationId xmlns:a16="http://schemas.microsoft.com/office/drawing/2014/main" id="{D28EE22D-9345-12BE-99B3-4731F81F9919}"/>
              </a:ext>
            </a:extLst>
          </p:cNvPr>
          <p:cNvPicPr>
            <a:picLocks noChangeAspect="1"/>
          </p:cNvPicPr>
          <p:nvPr/>
        </p:nvPicPr>
        <p:blipFill>
          <a:blip r:embed="rId5"/>
          <a:stretch>
            <a:fillRect/>
          </a:stretch>
        </p:blipFill>
        <p:spPr>
          <a:xfrm>
            <a:off x="556015" y="4252399"/>
            <a:ext cx="533474" cy="543001"/>
          </a:xfrm>
          <a:prstGeom prst="rect">
            <a:avLst/>
          </a:prstGeom>
        </p:spPr>
      </p:pic>
      <p:pic>
        <p:nvPicPr>
          <p:cNvPr id="17" name="Picture 16">
            <a:extLst>
              <a:ext uri="{FF2B5EF4-FFF2-40B4-BE49-F238E27FC236}">
                <a16:creationId xmlns:a16="http://schemas.microsoft.com/office/drawing/2014/main" id="{3F298ADD-AE2F-8A05-0A58-15E9494B825D}"/>
              </a:ext>
            </a:extLst>
          </p:cNvPr>
          <p:cNvPicPr>
            <a:picLocks noChangeAspect="1"/>
          </p:cNvPicPr>
          <p:nvPr/>
        </p:nvPicPr>
        <p:blipFill>
          <a:blip r:embed="rId6"/>
          <a:stretch>
            <a:fillRect/>
          </a:stretch>
        </p:blipFill>
        <p:spPr>
          <a:xfrm>
            <a:off x="565543" y="5187221"/>
            <a:ext cx="523948" cy="514422"/>
          </a:xfrm>
          <a:prstGeom prst="rect">
            <a:avLst/>
          </a:prstGeom>
        </p:spPr>
      </p:pic>
      <p:pic>
        <p:nvPicPr>
          <p:cNvPr id="6" name="Picture 5" descr="A picture containing screenshot, text&#10;&#10;Description automatically generated">
            <a:extLst>
              <a:ext uri="{FF2B5EF4-FFF2-40B4-BE49-F238E27FC236}">
                <a16:creationId xmlns:a16="http://schemas.microsoft.com/office/drawing/2014/main" id="{BDBDA8D5-D5C2-6C7A-AFA4-C5B23035AD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457200"/>
            <a:ext cx="6858000" cy="8877670"/>
          </a:xfrm>
          <a:prstGeom prst="rect">
            <a:avLst/>
          </a:prstGeom>
        </p:spPr>
      </p:pic>
    </p:spTree>
    <p:extLst>
      <p:ext uri="{BB962C8B-B14F-4D97-AF65-F5344CB8AC3E}">
        <p14:creationId xmlns:p14="http://schemas.microsoft.com/office/powerpoint/2010/main" val="3479094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326d43f-c03c-4e17-a195-9472373e0973">
      <Terms xmlns="http://schemas.microsoft.com/office/infopath/2007/PartnerControls"/>
    </lcf76f155ced4ddcb4097134ff3c332f>
    <TaxCatchAll xmlns="bb17b9f8-344b-4518-965f-3ca6340a897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449C6DB4531645B8C65AA01D8E47E1" ma:contentTypeVersion="15" ma:contentTypeDescription="Create a new document." ma:contentTypeScope="" ma:versionID="ef894e30ea9c2c74c0ece76a56539e45">
  <xsd:schema xmlns:xsd="http://www.w3.org/2001/XMLSchema" xmlns:xs="http://www.w3.org/2001/XMLSchema" xmlns:p="http://schemas.microsoft.com/office/2006/metadata/properties" xmlns:ns2="9326d43f-c03c-4e17-a195-9472373e0973" xmlns:ns3="bb17b9f8-344b-4518-965f-3ca6340a8970" targetNamespace="http://schemas.microsoft.com/office/2006/metadata/properties" ma:root="true" ma:fieldsID="1a08cde49e62711efe2ee69c475a0c10" ns2:_="" ns3:_="">
    <xsd:import namespace="9326d43f-c03c-4e17-a195-9472373e0973"/>
    <xsd:import namespace="bb17b9f8-344b-4518-965f-3ca6340a89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26d43f-c03c-4e17-a195-9472373e09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7f5b456-493f-4075-9105-d215675429a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b17b9f8-344b-4518-965f-3ca6340a897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ff6de8a-cb31-427f-b5e6-ba874cc5fb5f}" ma:internalName="TaxCatchAll" ma:showField="CatchAllData" ma:web="bb17b9f8-344b-4518-965f-3ca6340a89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62BFAB-AD1B-4202-915C-3591E780425B}">
  <ds:schemaRefs>
    <ds:schemaRef ds:uri="http://schemas.microsoft.com/office/2006/metadata/properties"/>
    <ds:schemaRef ds:uri="http://schemas.microsoft.com/office/infopath/2007/PartnerControls"/>
    <ds:schemaRef ds:uri="9326d43f-c03c-4e17-a195-9472373e0973"/>
    <ds:schemaRef ds:uri="bb17b9f8-344b-4518-965f-3ca6340a8970"/>
  </ds:schemaRefs>
</ds:datastoreItem>
</file>

<file path=customXml/itemProps2.xml><?xml version="1.0" encoding="utf-8"?>
<ds:datastoreItem xmlns:ds="http://schemas.openxmlformats.org/officeDocument/2006/customXml" ds:itemID="{AD76EA95-666F-4B0C-93AC-C7CBF5403815}">
  <ds:schemaRefs>
    <ds:schemaRef ds:uri="http://schemas.microsoft.com/sharepoint/v3/contenttype/forms"/>
  </ds:schemaRefs>
</ds:datastoreItem>
</file>

<file path=customXml/itemProps3.xml><?xml version="1.0" encoding="utf-8"?>
<ds:datastoreItem xmlns:ds="http://schemas.openxmlformats.org/officeDocument/2006/customXml" ds:itemID="{4B78D72B-2002-4798-8725-BFF5D89891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26d43f-c03c-4e17-a195-9472373e0973"/>
    <ds:schemaRef ds:uri="bb17b9f8-344b-4518-965f-3ca6340a89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1641</TotalTime>
  <Words>1489</Words>
  <Application>Microsoft Office PowerPoint</Application>
  <PresentationFormat>On-screen Show (4:3)</PresentationFormat>
  <Paragraphs>116</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OpenSans</vt:lpstr>
      <vt:lpstr>OpenSans-Italic</vt:lpstr>
      <vt:lpstr>OpenSans-Light</vt:lpstr>
      <vt:lpstr>OpenSans-Semibold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Dorothea Bare</dc:creator>
  <cp:lastModifiedBy>Adam Minic</cp:lastModifiedBy>
  <cp:revision>26</cp:revision>
  <dcterms:created xsi:type="dcterms:W3CDTF">2022-08-22T15:14:52Z</dcterms:created>
  <dcterms:modified xsi:type="dcterms:W3CDTF">2023-06-21T22:35:10Z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0x0101007E449C6DB4531645B8C65AA01D8E47E1</vt:lpwstr>
  </property>
</Properties>
</file>